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9999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 i="0" baseline="0" dirty="0">
                <a:solidFill>
                  <a:schemeClr val="tx1"/>
                </a:solidFill>
              </a:rPr>
              <a:t>Начало года</a:t>
            </a:r>
          </a:p>
        </c:rich>
      </c:tx>
      <c:layout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039092501518676"/>
          <c:y val="0.10865998957275745"/>
          <c:w val="0.54540116806776717"/>
          <c:h val="0.600677620529181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Оптимальный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Социально-коммуникативное</c:v>
                </c:pt>
                <c:pt idx="1">
                  <c:v>Познавательное</c:v>
                </c:pt>
                <c:pt idx="2">
                  <c:v>Речевое</c:v>
                </c:pt>
                <c:pt idx="3">
                  <c:v>Художественно-эстетическое</c:v>
                </c:pt>
                <c:pt idx="4">
                  <c:v>Физическое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0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AB-4705-B8C4-2601FF5EB4E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Допустимый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Социально-коммуникативное</c:v>
                </c:pt>
                <c:pt idx="1">
                  <c:v>Познавательное</c:v>
                </c:pt>
                <c:pt idx="2">
                  <c:v>Речевое</c:v>
                </c:pt>
                <c:pt idx="3">
                  <c:v>Художественно-эстетическое</c:v>
                </c:pt>
                <c:pt idx="4">
                  <c:v>Физическое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48</c:v>
                </c:pt>
                <c:pt idx="1">
                  <c:v>48</c:v>
                </c:pt>
                <c:pt idx="2">
                  <c:v>44</c:v>
                </c:pt>
                <c:pt idx="3">
                  <c:v>48</c:v>
                </c:pt>
                <c:pt idx="4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AB-4705-B8C4-2601FF5EB4E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Недостаточный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Социально-коммуникативное</c:v>
                </c:pt>
                <c:pt idx="1">
                  <c:v>Познавательное</c:v>
                </c:pt>
                <c:pt idx="2">
                  <c:v>Речевое</c:v>
                </c:pt>
                <c:pt idx="3">
                  <c:v>Художественно-эстетическое</c:v>
                </c:pt>
                <c:pt idx="4">
                  <c:v>Физическое 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52</c:v>
                </c:pt>
                <c:pt idx="1">
                  <c:v>48</c:v>
                </c:pt>
                <c:pt idx="2">
                  <c:v>56</c:v>
                </c:pt>
                <c:pt idx="3">
                  <c:v>48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AB-4705-B8C4-2601FF5EB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9362592"/>
        <c:axId val="1629357600"/>
      </c:barChart>
      <c:catAx>
        <c:axId val="162936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9357600"/>
        <c:crosses val="autoZero"/>
        <c:auto val="1"/>
        <c:lblAlgn val="ctr"/>
        <c:lblOffset val="100"/>
        <c:noMultiLvlLbl val="0"/>
      </c:catAx>
      <c:valAx>
        <c:axId val="162935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9362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857187546872066"/>
          <c:y val="0.19102133421374665"/>
          <c:w val="0.28958205664708003"/>
          <c:h val="0.340762036124382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cmpd="sng">
      <a:solidFill>
        <a:srgbClr val="FF0000"/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 i="0" baseline="0" dirty="0">
                <a:solidFill>
                  <a:schemeClr val="tx1"/>
                </a:solidFill>
              </a:rPr>
              <a:t>Конец года</a:t>
            </a:r>
          </a:p>
        </c:rich>
      </c:tx>
      <c:layout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3782669606127008"/>
          <c:y val="0.10251713634991629"/>
          <c:w val="0.60912579733025007"/>
          <c:h val="0.612396369808294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Оптимальный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Социально-коммуникативное</c:v>
                </c:pt>
                <c:pt idx="1">
                  <c:v>Познавательное</c:v>
                </c:pt>
                <c:pt idx="2">
                  <c:v>Речевое</c:v>
                </c:pt>
                <c:pt idx="3">
                  <c:v>Художественно-эстетическое</c:v>
                </c:pt>
                <c:pt idx="4">
                  <c:v>Физическое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67</c:v>
                </c:pt>
                <c:pt idx="1">
                  <c:v>51</c:v>
                </c:pt>
                <c:pt idx="2">
                  <c:v>63</c:v>
                </c:pt>
                <c:pt idx="3">
                  <c:v>63</c:v>
                </c:pt>
                <c:pt idx="4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9C-448D-A700-0D5AAC1F57B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Допустимый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Социально-коммуникативное</c:v>
                </c:pt>
                <c:pt idx="1">
                  <c:v>Познавательное</c:v>
                </c:pt>
                <c:pt idx="2">
                  <c:v>Речевое</c:v>
                </c:pt>
                <c:pt idx="3">
                  <c:v>Художественно-эстетическое</c:v>
                </c:pt>
                <c:pt idx="4">
                  <c:v>Физическое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25</c:v>
                </c:pt>
                <c:pt idx="1">
                  <c:v>45</c:v>
                </c:pt>
                <c:pt idx="2">
                  <c:v>29</c:v>
                </c:pt>
                <c:pt idx="3">
                  <c:v>33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9C-448D-A700-0D5AAC1F57B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Недостаточный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Социально-коммуникативное</c:v>
                </c:pt>
                <c:pt idx="1">
                  <c:v>Познавательное</c:v>
                </c:pt>
                <c:pt idx="2">
                  <c:v>Речевое</c:v>
                </c:pt>
                <c:pt idx="3">
                  <c:v>Художественно-эстетическое</c:v>
                </c:pt>
                <c:pt idx="4">
                  <c:v>Физическое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4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9C-448D-A700-0D5AAC1F57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9362592"/>
        <c:axId val="1629357600"/>
      </c:barChart>
      <c:catAx>
        <c:axId val="162936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9357600"/>
        <c:crosses val="autoZero"/>
        <c:auto val="1"/>
        <c:lblAlgn val="ctr"/>
        <c:lblOffset val="100"/>
        <c:noMultiLvlLbl val="0"/>
      </c:catAx>
      <c:valAx>
        <c:axId val="162935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9362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solidFill>
        <a:srgbClr val="FF0000"/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8A94-A2D9-45E1-857B-9734962887D3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D719-8354-452B-A46F-B45D96EAA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14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8A94-A2D9-45E1-857B-9734962887D3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D719-8354-452B-A46F-B45D96EAA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29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8A94-A2D9-45E1-857B-9734962887D3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D719-8354-452B-A46F-B45D96EAA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880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8A94-A2D9-45E1-857B-9734962887D3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D719-8354-452B-A46F-B45D96EAA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22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8A94-A2D9-45E1-857B-9734962887D3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D719-8354-452B-A46F-B45D96EAA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67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8A94-A2D9-45E1-857B-9734962887D3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D719-8354-452B-A46F-B45D96EAA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458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8A94-A2D9-45E1-857B-9734962887D3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D719-8354-452B-A46F-B45D96EAA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706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8A94-A2D9-45E1-857B-9734962887D3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D719-8354-452B-A46F-B45D96EAA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76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8A94-A2D9-45E1-857B-9734962887D3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D719-8354-452B-A46F-B45D96EAA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82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8A94-A2D9-45E1-857B-9734962887D3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D719-8354-452B-A46F-B45D96EAA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32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8A94-A2D9-45E1-857B-9734962887D3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D719-8354-452B-A46F-B45D96EAA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46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38A94-A2D9-45E1-857B-9734962887D3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2D719-8354-452B-A46F-B45D96EAA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98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7637" y="2119745"/>
            <a:ext cx="8543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Итоговый отчёт воспитателя  МБДОУ </a:t>
            </a:r>
          </a:p>
          <a:p>
            <a:r>
              <a:rPr lang="ru-RU" dirty="0"/>
              <a:t>№ 588</a:t>
            </a:r>
          </a:p>
          <a:p>
            <a:r>
              <a:rPr lang="ru-RU" dirty="0"/>
              <a:t>Гегель Ольги Леонидовны</a:t>
            </a:r>
          </a:p>
          <a:p>
            <a:r>
              <a:rPr lang="ru-RU" dirty="0"/>
              <a:t>За 2020 – 2021 учебный год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6333"/>
            <a:ext cx="12302837" cy="690433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25350" y="1016774"/>
            <a:ext cx="6026068" cy="4005943"/>
          </a:xfrm>
          <a:prstGeom prst="roundRect">
            <a:avLst/>
          </a:prstGeom>
          <a:solidFill>
            <a:srgbClr val="99FFCC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отчёт  воспитателя МБДОУ 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588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Гегель Ольги Леонидовны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2020 – 2021 учебный год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4" t="-735" r="8052" b="115"/>
          <a:stretch/>
        </p:blipFill>
        <p:spPr>
          <a:xfrm>
            <a:off x="6276769" y="447713"/>
            <a:ext cx="5798193" cy="58699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19991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43733" y="467590"/>
            <a:ext cx="343592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«Сотрудничество»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33" y="990810"/>
            <a:ext cx="3745623" cy="28092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09" y="994482"/>
            <a:ext cx="3740727" cy="2805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" t="1819" r="3031" b="5657"/>
          <a:stretch/>
        </p:blipFill>
        <p:spPr>
          <a:xfrm>
            <a:off x="4061438" y="3592209"/>
            <a:ext cx="3518222" cy="26115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265612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5236" y="678873"/>
            <a:ext cx="1014152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чём я  профессионально и личностно стала сильней?»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508" y="1383829"/>
            <a:ext cx="6497783" cy="48733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355270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037" y="587663"/>
            <a:ext cx="4192136" cy="56826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7018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35383" y="609599"/>
            <a:ext cx="683029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«Значимые события учебного года»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46" y="1458401"/>
            <a:ext cx="5126182" cy="38446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833" y="1458401"/>
            <a:ext cx="2205352" cy="39206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t="4445" r="16869" b="5657"/>
          <a:stretch/>
        </p:blipFill>
        <p:spPr>
          <a:xfrm>
            <a:off x="6306638" y="1458401"/>
            <a:ext cx="2572635" cy="39206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200690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45" y="1269878"/>
            <a:ext cx="4087093" cy="30653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095" y="1269879"/>
            <a:ext cx="4087094" cy="30653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521" y="2347071"/>
            <a:ext cx="2982191" cy="39762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9" name="TextBox 8"/>
          <p:cNvSpPr txBox="1"/>
          <p:nvPr/>
        </p:nvSpPr>
        <p:spPr>
          <a:xfrm>
            <a:off x="4157524" y="650316"/>
            <a:ext cx="387695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2021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01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3" y="10391"/>
            <a:ext cx="12265891" cy="68995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5" b="16413"/>
          <a:stretch/>
        </p:blipFill>
        <p:spPr>
          <a:xfrm>
            <a:off x="841118" y="524674"/>
            <a:ext cx="4025836" cy="26876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TextBox 3"/>
          <p:cNvSpPr txBox="1"/>
          <p:nvPr/>
        </p:nvSpPr>
        <p:spPr>
          <a:xfrm>
            <a:off x="2854036" y="55141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67344" y="5920152"/>
            <a:ext cx="4528615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защитника Отечества»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7" b="24444"/>
          <a:stretch/>
        </p:blipFill>
        <p:spPr>
          <a:xfrm>
            <a:off x="2098982" y="3364682"/>
            <a:ext cx="4283238" cy="25187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2" t="14683"/>
          <a:stretch/>
        </p:blipFill>
        <p:spPr>
          <a:xfrm>
            <a:off x="6495960" y="524673"/>
            <a:ext cx="3143792" cy="26876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3" r="21901"/>
          <a:stretch/>
        </p:blipFill>
        <p:spPr>
          <a:xfrm>
            <a:off x="7994072" y="3364682"/>
            <a:ext cx="3503215" cy="2488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0" name="TextBox 9"/>
          <p:cNvSpPr txBox="1"/>
          <p:nvPr/>
        </p:nvSpPr>
        <p:spPr>
          <a:xfrm>
            <a:off x="8444344" y="5920152"/>
            <a:ext cx="260266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«Масленица»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79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8223" y="1019909"/>
            <a:ext cx="2930237" cy="21976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TextBox 3"/>
          <p:cNvSpPr txBox="1"/>
          <p:nvPr/>
        </p:nvSpPr>
        <p:spPr>
          <a:xfrm>
            <a:off x="4555225" y="5805515"/>
            <a:ext cx="308154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«Транспорт»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" b="7272"/>
          <a:stretch/>
        </p:blipFill>
        <p:spPr>
          <a:xfrm>
            <a:off x="794904" y="3709462"/>
            <a:ext cx="3621776" cy="24419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67730" y="1021138"/>
            <a:ext cx="2940071" cy="22050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393" y="3709462"/>
            <a:ext cx="3502282" cy="24419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0"/>
          <a:stretch/>
        </p:blipFill>
        <p:spPr>
          <a:xfrm>
            <a:off x="4555225" y="560429"/>
            <a:ext cx="3101623" cy="3843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51142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407" y="70357"/>
            <a:ext cx="5048899" cy="33659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410" y="3506646"/>
            <a:ext cx="4223232" cy="28154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051" y="3511343"/>
            <a:ext cx="4216668" cy="28107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14388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CAF3433-7E4A-4BE9-A297-8883F81FD9FB}"/>
              </a:ext>
            </a:extLst>
          </p:cNvPr>
          <p:cNvSpPr txBox="1">
            <a:spLocks/>
          </p:cNvSpPr>
          <p:nvPr/>
        </p:nvSpPr>
        <p:spPr>
          <a:xfrm>
            <a:off x="2198716" y="606829"/>
            <a:ext cx="7794568" cy="8340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воспитанников группы №8 по образовательной программе ДОУ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ABE97D00-7C38-4ED4-9E25-080ACA8FD8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4739424"/>
              </p:ext>
            </p:extLst>
          </p:nvPr>
        </p:nvGraphicFramePr>
        <p:xfrm>
          <a:off x="890161" y="1554480"/>
          <a:ext cx="5993707" cy="4555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6C31AEB0-62C3-46DA-936D-38D319800D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5214723"/>
              </p:ext>
            </p:extLst>
          </p:nvPr>
        </p:nvGraphicFramePr>
        <p:xfrm>
          <a:off x="6883868" y="1554480"/>
          <a:ext cx="4491981" cy="4555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7947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4255" y="623455"/>
            <a:ext cx="576348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«Современный детский сад»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РППС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60969" y="2258578"/>
            <a:ext cx="4463473" cy="33476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50683" y="2258577"/>
            <a:ext cx="4463474" cy="33476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29123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1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4689" y="789709"/>
            <a:ext cx="446116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«Успешный педагог»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840" y="1644817"/>
            <a:ext cx="2968758" cy="3599695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4488873" y="1827610"/>
            <a:ext cx="1840224" cy="9035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658499" y="3101735"/>
            <a:ext cx="1953491" cy="2026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645830" y="3954182"/>
            <a:ext cx="1937341" cy="2173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658499" y="4509627"/>
            <a:ext cx="1762018" cy="8349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6715059" y="1461194"/>
            <a:ext cx="4100462" cy="7328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охраны жизни и здоровья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715059" y="2407488"/>
            <a:ext cx="4100462" cy="11867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 воспитанников по вопросам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 Активное участие родителей в проектной деятельности.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715059" y="3794031"/>
            <a:ext cx="4100462" cy="7194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детской инициативы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651149" y="4874476"/>
            <a:ext cx="4100462" cy="11329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успешной адаптации детей, формирование коллектива детей, и дружеских отношений внутри коллектива.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78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129</Words>
  <Application>Microsoft Office PowerPoint</Application>
  <PresentationFormat>Широкоэкранный</PresentationFormat>
  <Paragraphs>25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37</cp:revision>
  <dcterms:created xsi:type="dcterms:W3CDTF">2021-05-15T15:06:19Z</dcterms:created>
  <dcterms:modified xsi:type="dcterms:W3CDTF">2021-05-31T17:25:47Z</dcterms:modified>
</cp:coreProperties>
</file>