
<file path=[Content_Types].xml><?xml version="1.0" encoding="utf-8"?>
<Types xmlns="http://schemas.openxmlformats.org/package/2006/content-types">
  <Default Extension="png" ContentType="image/png"/>
  <Default Extension="jfif" ContentType="image/jpeg"/>
  <Default Extension="jpeg" ContentType="image/jpeg"/>
  <Default Extension="glb" ContentType="model/gltf.binary"/>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69" r:id="rId5"/>
    <p:sldId id="270" r:id="rId6"/>
    <p:sldId id="261" r:id="rId7"/>
    <p:sldId id="266" r:id="rId8"/>
    <p:sldId id="268" r:id="rId9"/>
    <p:sldId id="265" r:id="rId10"/>
    <p:sldId id="263" r:id="rId11"/>
    <p:sldId id="262" r:id="rId12"/>
    <p:sldId id="271" r:id="rId13"/>
  </p:sldIdLst>
  <p:sldSz cx="6858000" cy="9906000" type="A4"/>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EF6B"/>
    <a:srgbClr val="0BBD9B"/>
    <a:srgbClr val="FACD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206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ru-RU"/>
              <a:t>Образец заголовка</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52A83347-DC69-4BA8-9F0D-2D2F1EB4E600}" type="datetimeFigureOut">
              <a:rPr lang="ru-RU" smtClean="0"/>
              <a:t>02.04.2026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7915653-B915-4CC1-B73C-DAC1437DA47C}" type="slidenum">
              <a:rPr lang="ru-RU" smtClean="0"/>
              <a:t>‹#›</a:t>
            </a:fld>
            <a:endParaRPr lang="ru-RU"/>
          </a:p>
        </p:txBody>
      </p:sp>
    </p:spTree>
    <p:extLst>
      <p:ext uri="{BB962C8B-B14F-4D97-AF65-F5344CB8AC3E}">
        <p14:creationId xmlns:p14="http://schemas.microsoft.com/office/powerpoint/2010/main" val="4110194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2A83347-DC69-4BA8-9F0D-2D2F1EB4E600}" type="datetimeFigureOut">
              <a:rPr lang="ru-RU" smtClean="0"/>
              <a:t>02.04.2026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7915653-B915-4CC1-B73C-DAC1437DA47C}" type="slidenum">
              <a:rPr lang="ru-RU" smtClean="0"/>
              <a:t>‹#›</a:t>
            </a:fld>
            <a:endParaRPr lang="ru-RU"/>
          </a:p>
        </p:txBody>
      </p:sp>
    </p:spTree>
    <p:extLst>
      <p:ext uri="{BB962C8B-B14F-4D97-AF65-F5344CB8AC3E}">
        <p14:creationId xmlns:p14="http://schemas.microsoft.com/office/powerpoint/2010/main" val="3534398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2A83347-DC69-4BA8-9F0D-2D2F1EB4E600}" type="datetimeFigureOut">
              <a:rPr lang="ru-RU" smtClean="0"/>
              <a:t>02.04.2026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7915653-B915-4CC1-B73C-DAC1437DA47C}" type="slidenum">
              <a:rPr lang="ru-RU" smtClean="0"/>
              <a:t>‹#›</a:t>
            </a:fld>
            <a:endParaRPr lang="ru-RU"/>
          </a:p>
        </p:txBody>
      </p:sp>
    </p:spTree>
    <p:extLst>
      <p:ext uri="{BB962C8B-B14F-4D97-AF65-F5344CB8AC3E}">
        <p14:creationId xmlns:p14="http://schemas.microsoft.com/office/powerpoint/2010/main" val="2594189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2A83347-DC69-4BA8-9F0D-2D2F1EB4E600}" type="datetimeFigureOut">
              <a:rPr lang="ru-RU" smtClean="0"/>
              <a:t>02.04.2026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7915653-B915-4CC1-B73C-DAC1437DA47C}" type="slidenum">
              <a:rPr lang="ru-RU" smtClean="0"/>
              <a:t>‹#›</a:t>
            </a:fld>
            <a:endParaRPr lang="ru-RU"/>
          </a:p>
        </p:txBody>
      </p:sp>
    </p:spTree>
    <p:extLst>
      <p:ext uri="{BB962C8B-B14F-4D97-AF65-F5344CB8AC3E}">
        <p14:creationId xmlns:p14="http://schemas.microsoft.com/office/powerpoint/2010/main" val="94201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ru-RU"/>
              <a:t>Образец заголовка</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2A83347-DC69-4BA8-9F0D-2D2F1EB4E600}" type="datetimeFigureOut">
              <a:rPr lang="ru-RU" smtClean="0"/>
              <a:t>02.04.2026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7915653-B915-4CC1-B73C-DAC1437DA47C}" type="slidenum">
              <a:rPr lang="ru-RU" smtClean="0"/>
              <a:t>‹#›</a:t>
            </a:fld>
            <a:endParaRPr lang="ru-RU"/>
          </a:p>
        </p:txBody>
      </p:sp>
    </p:spTree>
    <p:extLst>
      <p:ext uri="{BB962C8B-B14F-4D97-AF65-F5344CB8AC3E}">
        <p14:creationId xmlns:p14="http://schemas.microsoft.com/office/powerpoint/2010/main" val="2171135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52A83347-DC69-4BA8-9F0D-2D2F1EB4E600}" type="datetimeFigureOut">
              <a:rPr lang="ru-RU" smtClean="0"/>
              <a:t>02.04.2026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7915653-B915-4CC1-B73C-DAC1437DA47C}" type="slidenum">
              <a:rPr lang="ru-RU" smtClean="0"/>
              <a:t>‹#›</a:t>
            </a:fld>
            <a:endParaRPr lang="ru-RU"/>
          </a:p>
        </p:txBody>
      </p:sp>
    </p:spTree>
    <p:extLst>
      <p:ext uri="{BB962C8B-B14F-4D97-AF65-F5344CB8AC3E}">
        <p14:creationId xmlns:p14="http://schemas.microsoft.com/office/powerpoint/2010/main" val="216537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ru-RU"/>
              <a:t>Образец заголовка</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Content Placeholder 3"/>
          <p:cNvSpPr>
            <a:spLocks noGrp="1"/>
          </p:cNvSpPr>
          <p:nvPr>
            <p:ph sz="half" idx="2"/>
          </p:nvPr>
        </p:nvSpPr>
        <p:spPr>
          <a:xfrm>
            <a:off x="472381" y="3618442"/>
            <a:ext cx="2901255" cy="532218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Content Placeholder 5"/>
          <p:cNvSpPr>
            <a:spLocks noGrp="1"/>
          </p:cNvSpPr>
          <p:nvPr>
            <p:ph sz="quarter" idx="4"/>
          </p:nvPr>
        </p:nvSpPr>
        <p:spPr>
          <a:xfrm>
            <a:off x="3471863" y="3618442"/>
            <a:ext cx="2915543" cy="532218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2A83347-DC69-4BA8-9F0D-2D2F1EB4E600}" type="datetimeFigureOut">
              <a:rPr lang="ru-RU" smtClean="0"/>
              <a:t>02.04.2026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7915653-B915-4CC1-B73C-DAC1437DA47C}" type="slidenum">
              <a:rPr lang="ru-RU" smtClean="0"/>
              <a:t>‹#›</a:t>
            </a:fld>
            <a:endParaRPr lang="ru-RU"/>
          </a:p>
        </p:txBody>
      </p:sp>
    </p:spTree>
    <p:extLst>
      <p:ext uri="{BB962C8B-B14F-4D97-AF65-F5344CB8AC3E}">
        <p14:creationId xmlns:p14="http://schemas.microsoft.com/office/powerpoint/2010/main" val="1991546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52A83347-DC69-4BA8-9F0D-2D2F1EB4E600}" type="datetimeFigureOut">
              <a:rPr lang="ru-RU" smtClean="0"/>
              <a:t>02.04.2026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7915653-B915-4CC1-B73C-DAC1437DA47C}" type="slidenum">
              <a:rPr lang="ru-RU" smtClean="0"/>
              <a:t>‹#›</a:t>
            </a:fld>
            <a:endParaRPr lang="ru-RU"/>
          </a:p>
        </p:txBody>
      </p:sp>
    </p:spTree>
    <p:extLst>
      <p:ext uri="{BB962C8B-B14F-4D97-AF65-F5344CB8AC3E}">
        <p14:creationId xmlns:p14="http://schemas.microsoft.com/office/powerpoint/2010/main" val="2149288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A83347-DC69-4BA8-9F0D-2D2F1EB4E600}" type="datetimeFigureOut">
              <a:rPr lang="ru-RU" smtClean="0"/>
              <a:t>02.04.2026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7915653-B915-4CC1-B73C-DAC1437DA47C}" type="slidenum">
              <a:rPr lang="ru-RU" smtClean="0"/>
              <a:t>‹#›</a:t>
            </a:fld>
            <a:endParaRPr lang="ru-RU"/>
          </a:p>
        </p:txBody>
      </p:sp>
    </p:spTree>
    <p:extLst>
      <p:ext uri="{BB962C8B-B14F-4D97-AF65-F5344CB8AC3E}">
        <p14:creationId xmlns:p14="http://schemas.microsoft.com/office/powerpoint/2010/main" val="1617386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ru-RU"/>
              <a:t>Образец заголовка</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52A83347-DC69-4BA8-9F0D-2D2F1EB4E600}" type="datetimeFigureOut">
              <a:rPr lang="ru-RU" smtClean="0"/>
              <a:t>02.04.2026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7915653-B915-4CC1-B73C-DAC1437DA47C}" type="slidenum">
              <a:rPr lang="ru-RU" smtClean="0"/>
              <a:t>‹#›</a:t>
            </a:fld>
            <a:endParaRPr lang="ru-RU"/>
          </a:p>
        </p:txBody>
      </p:sp>
    </p:spTree>
    <p:extLst>
      <p:ext uri="{BB962C8B-B14F-4D97-AF65-F5344CB8AC3E}">
        <p14:creationId xmlns:p14="http://schemas.microsoft.com/office/powerpoint/2010/main" val="3045237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a:t>Вставка рисунка</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52A83347-DC69-4BA8-9F0D-2D2F1EB4E600}" type="datetimeFigureOut">
              <a:rPr lang="ru-RU" smtClean="0"/>
              <a:t>02.04.2026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7915653-B915-4CC1-B73C-DAC1437DA47C}" type="slidenum">
              <a:rPr lang="ru-RU" smtClean="0"/>
              <a:t>‹#›</a:t>
            </a:fld>
            <a:endParaRPr lang="ru-RU"/>
          </a:p>
        </p:txBody>
      </p:sp>
    </p:spTree>
    <p:extLst>
      <p:ext uri="{BB962C8B-B14F-4D97-AF65-F5344CB8AC3E}">
        <p14:creationId xmlns:p14="http://schemas.microsoft.com/office/powerpoint/2010/main" val="1654257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2A83347-DC69-4BA8-9F0D-2D2F1EB4E600}" type="datetimeFigureOut">
              <a:rPr lang="ru-RU" smtClean="0"/>
              <a:t>02.04.2026</a:t>
            </a:fld>
            <a:endParaRPr lang="ru-RU"/>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7915653-B915-4CC1-B73C-DAC1437DA47C}" type="slidenum">
              <a:rPr lang="ru-RU" smtClean="0"/>
              <a:t>‹#›</a:t>
            </a:fld>
            <a:endParaRPr lang="ru-RU"/>
          </a:p>
        </p:txBody>
      </p:sp>
    </p:spTree>
    <p:extLst>
      <p:ext uri="{BB962C8B-B14F-4D97-AF65-F5344CB8AC3E}">
        <p14:creationId xmlns:p14="http://schemas.microsoft.com/office/powerpoint/2010/main" val="35577877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vk.ru/wall-11322433_7697" TargetMode="External"/><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microsoft.com/office/2017/06/relationships/model3d" Target="../media/model3d1.glb"/><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Прямоугольник 12"/>
          <p:cNvSpPr/>
          <p:nvPr/>
        </p:nvSpPr>
        <p:spPr>
          <a:xfrm>
            <a:off x="487507" y="1104827"/>
            <a:ext cx="5882981" cy="3170099"/>
          </a:xfrm>
          <a:prstGeom prst="rect">
            <a:avLst/>
          </a:prstGeom>
          <a:noFill/>
          <a:ln>
            <a:noFill/>
          </a:ln>
        </p:spPr>
        <p:txBody>
          <a:bodyPr wrap="square" lIns="91440" tIns="45720" rIns="91440" bIns="45720">
            <a:spAutoFit/>
          </a:bodyPr>
          <a:lstStyle/>
          <a:p>
            <a:pPr algn="ctr"/>
            <a:r>
              <a:rPr lang="ru-RU" sz="2000" b="1" cap="none" spc="0" dirty="0">
                <a:ln w="19050" cmpd="sng">
                  <a:solidFill>
                    <a:sysClr val="windowText" lastClr="000000"/>
                  </a:solidFill>
                  <a:prstDash val="solid"/>
                </a:ln>
                <a:solidFill>
                  <a:srgbClr val="F9EF6B"/>
                </a:solidFill>
                <a:effectLst/>
                <a:latin typeface="Arial" panose="020B0604020202020204" pitchFamily="34" charset="0"/>
                <a:cs typeface="Arial" panose="020B0604020202020204" pitchFamily="34" charset="0"/>
              </a:rPr>
              <a:t>Конкурс </a:t>
            </a:r>
          </a:p>
          <a:p>
            <a:pPr algn="ctr"/>
            <a:r>
              <a:rPr lang="ru-RU" sz="2000" b="1" dirty="0">
                <a:ln w="19050" cmpd="sng">
                  <a:solidFill>
                    <a:sysClr val="windowText" lastClr="000000"/>
                  </a:solidFill>
                  <a:prstDash val="solid"/>
                </a:ln>
                <a:solidFill>
                  <a:srgbClr val="F9EF6B"/>
                </a:solidFill>
                <a:latin typeface="Arial" panose="020B0604020202020204" pitchFamily="34" charset="0"/>
                <a:cs typeface="Arial" panose="020B0604020202020204" pitchFamily="34" charset="0"/>
              </a:rPr>
              <a:t>«Исторический альманах «Самоцветный Урал»»</a:t>
            </a:r>
          </a:p>
          <a:p>
            <a:pPr algn="ctr"/>
            <a:r>
              <a:rPr lang="ru-RU" sz="2000" dirty="0">
                <a:ln w="19050" cmpd="sng">
                  <a:solidFill>
                    <a:sysClr val="windowText" lastClr="000000"/>
                  </a:solidFill>
                  <a:prstDash val="solid"/>
                </a:ln>
                <a:latin typeface="Arial" panose="020B0604020202020204" pitchFamily="34" charset="0"/>
                <a:cs typeface="Arial" panose="020B0604020202020204" pitchFamily="34" charset="0"/>
              </a:rPr>
              <a:t>(номинация: иллюстрированный рассказ с дидактическими страницами исторического альманаха для детей дошкольного возраста)</a:t>
            </a:r>
          </a:p>
          <a:p>
            <a:pPr algn="ctr"/>
            <a:endParaRPr lang="ru-RU" sz="2000" b="1" dirty="0">
              <a:ln w="19050" cmpd="sng">
                <a:solidFill>
                  <a:sysClr val="windowText" lastClr="000000"/>
                </a:solidFill>
                <a:prstDash val="solid"/>
              </a:ln>
              <a:solidFill>
                <a:srgbClr val="F9EF6B"/>
              </a:solidFill>
              <a:latin typeface="Arial" panose="020B0604020202020204" pitchFamily="34" charset="0"/>
              <a:cs typeface="Arial" panose="020B0604020202020204" pitchFamily="34" charset="0"/>
            </a:endParaRPr>
          </a:p>
          <a:p>
            <a:pPr algn="ctr"/>
            <a:r>
              <a:rPr lang="ru-RU" sz="2000" b="1" dirty="0">
                <a:ln w="19050" cmpd="sng">
                  <a:solidFill>
                    <a:sysClr val="windowText" lastClr="000000"/>
                  </a:solidFill>
                  <a:prstDash val="solid"/>
                </a:ln>
                <a:solidFill>
                  <a:srgbClr val="F9EF6B"/>
                </a:solidFill>
                <a:latin typeface="Arial" panose="020B0604020202020204" pitchFamily="34" charset="0"/>
                <a:cs typeface="Arial" panose="020B0604020202020204" pitchFamily="34" charset="0"/>
              </a:rPr>
              <a:t>Легенд</a:t>
            </a:r>
            <a:r>
              <a:rPr lang="ru-RU" sz="2000" b="1" cap="none" spc="0" dirty="0">
                <a:ln w="19050" cmpd="sng">
                  <a:solidFill>
                    <a:sysClr val="windowText" lastClr="000000"/>
                  </a:solidFill>
                  <a:prstDash val="solid"/>
                </a:ln>
                <a:solidFill>
                  <a:srgbClr val="F9EF6B"/>
                </a:solidFill>
                <a:effectLst/>
                <a:latin typeface="Arial" panose="020B0604020202020204" pitchFamily="34" charset="0"/>
                <a:cs typeface="Arial" panose="020B0604020202020204" pitchFamily="34" charset="0"/>
              </a:rPr>
              <a:t>а о </a:t>
            </a:r>
          </a:p>
          <a:p>
            <a:pPr algn="ctr"/>
            <a:r>
              <a:rPr lang="ru-RU" sz="2000" b="1" cap="none" spc="0" dirty="0">
                <a:ln w="19050" cmpd="sng">
                  <a:solidFill>
                    <a:sysClr val="windowText" lastClr="000000"/>
                  </a:solidFill>
                  <a:prstDash val="solid"/>
                </a:ln>
                <a:solidFill>
                  <a:srgbClr val="F9EF6B"/>
                </a:solidFill>
                <a:effectLst/>
                <a:latin typeface="Arial" panose="020B0604020202020204" pitchFamily="34" charset="0"/>
                <a:cs typeface="Arial" panose="020B0604020202020204" pitchFamily="34" charset="0"/>
              </a:rPr>
              <a:t>«Золотой речке»</a:t>
            </a:r>
          </a:p>
          <a:p>
            <a:pPr algn="ctr"/>
            <a:r>
              <a:rPr lang="ru-RU" sz="2000" b="1" dirty="0">
                <a:ln w="19050" cmpd="sng">
                  <a:solidFill>
                    <a:sysClr val="windowText" lastClr="000000"/>
                  </a:solidFill>
                  <a:prstDash val="solid"/>
                </a:ln>
                <a:solidFill>
                  <a:srgbClr val="F9EF6B"/>
                </a:solidFill>
                <a:latin typeface="Arial" panose="020B0604020202020204" pitchFamily="34" charset="0"/>
                <a:cs typeface="Arial" panose="020B0604020202020204" pitchFamily="34" charset="0"/>
              </a:rPr>
              <a:t>(для детей 5-7 лет)</a:t>
            </a:r>
            <a:endParaRPr lang="ru-RU" sz="2000" b="1" cap="none" spc="0" dirty="0">
              <a:ln w="19050" cmpd="sng">
                <a:solidFill>
                  <a:sysClr val="windowText" lastClr="000000"/>
                </a:solidFill>
                <a:prstDash val="solid"/>
              </a:ln>
              <a:solidFill>
                <a:srgbClr val="F9EF6B"/>
              </a:solidFill>
              <a:effectLst/>
              <a:latin typeface="Arial" panose="020B0604020202020204" pitchFamily="34" charset="0"/>
              <a:cs typeface="Arial" panose="020B0604020202020204" pitchFamily="34" charset="0"/>
            </a:endParaRPr>
          </a:p>
        </p:txBody>
      </p:sp>
      <p:sp>
        <p:nvSpPr>
          <p:cNvPr id="14" name="Прямоугольник 13"/>
          <p:cNvSpPr/>
          <p:nvPr/>
        </p:nvSpPr>
        <p:spPr>
          <a:xfrm>
            <a:off x="2568388" y="4281729"/>
            <a:ext cx="3953434" cy="1384995"/>
          </a:xfrm>
          <a:prstGeom prst="rect">
            <a:avLst/>
          </a:prstGeom>
        </p:spPr>
        <p:txBody>
          <a:bodyPr wrap="square">
            <a:spAutoFit/>
          </a:bodyPr>
          <a:lstStyle/>
          <a:p>
            <a:pPr algn="just">
              <a:spcAft>
                <a:spcPts val="0"/>
              </a:spcAft>
            </a:pPr>
            <a:r>
              <a:rPr lang="ru-RU" sz="1400" dirty="0" err="1">
                <a:solidFill>
                  <a:srgbClr val="0F1115"/>
                </a:solidFill>
                <a:latin typeface="Arial" panose="020B0604020202020204" pitchFamily="34" charset="0"/>
                <a:ea typeface="Times New Roman" panose="02020603050405020304" pitchFamily="18" charset="0"/>
                <a:cs typeface="Arial" panose="020B0604020202020204" pitchFamily="34" charset="0"/>
              </a:rPr>
              <a:t>Шарафиева</a:t>
            </a:r>
            <a:r>
              <a:rPr lang="ru-RU" sz="1400" dirty="0">
                <a:solidFill>
                  <a:srgbClr val="0F1115"/>
                </a:solidFill>
                <a:latin typeface="Arial" panose="020B0604020202020204" pitchFamily="34" charset="0"/>
                <a:ea typeface="Times New Roman" panose="02020603050405020304" pitchFamily="18" charset="0"/>
                <a:cs typeface="Arial" panose="020B0604020202020204" pitchFamily="34" charset="0"/>
              </a:rPr>
              <a:t> Елена Евгеньевна, воспитатель МБДОУ-детский сад №588, </a:t>
            </a:r>
          </a:p>
          <a:p>
            <a:pPr algn="just">
              <a:spcAft>
                <a:spcPts val="0"/>
              </a:spcAft>
            </a:pPr>
            <a:r>
              <a:rPr lang="ru-RU" sz="1400" dirty="0">
                <a:solidFill>
                  <a:srgbClr val="0F1115"/>
                </a:solidFill>
                <a:latin typeface="Arial" panose="020B0604020202020204" pitchFamily="34" charset="0"/>
                <a:ea typeface="Times New Roman" panose="02020603050405020304" pitchFamily="18" charset="0"/>
                <a:cs typeface="Arial" panose="020B0604020202020204" pitchFamily="34" charset="0"/>
              </a:rPr>
              <a:t>г. Екатеринбург</a:t>
            </a:r>
          </a:p>
          <a:p>
            <a:pPr algn="just">
              <a:spcAft>
                <a:spcPts val="0"/>
              </a:spcAft>
            </a:pPr>
            <a:endParaRPr lang="ru-RU" sz="1400" dirty="0">
              <a:solidFill>
                <a:srgbClr val="0F1115"/>
              </a:solidFill>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ru-RU" sz="1400" dirty="0">
                <a:solidFill>
                  <a:srgbClr val="0F1115"/>
                </a:solidFill>
                <a:latin typeface="Arial" panose="020B0604020202020204" pitchFamily="34" charset="0"/>
                <a:ea typeface="Times New Roman" panose="02020603050405020304" pitchFamily="18" charset="0"/>
                <a:cs typeface="Arial" panose="020B0604020202020204" pitchFamily="34" charset="0"/>
              </a:rPr>
              <a:t>Зуева Елена </a:t>
            </a:r>
            <a:r>
              <a:rPr lang="ru-RU" sz="1400" dirty="0" err="1">
                <a:solidFill>
                  <a:srgbClr val="0F1115"/>
                </a:solidFill>
                <a:latin typeface="Arial" panose="020B0604020202020204" pitchFamily="34" charset="0"/>
                <a:ea typeface="Times New Roman" panose="02020603050405020304" pitchFamily="18" charset="0"/>
                <a:cs typeface="Arial" panose="020B0604020202020204" pitchFamily="34" charset="0"/>
              </a:rPr>
              <a:t>Рамильевна</a:t>
            </a:r>
            <a:r>
              <a:rPr lang="ru-RU" sz="1400" dirty="0">
                <a:solidFill>
                  <a:srgbClr val="0F1115"/>
                </a:solidFill>
                <a:latin typeface="Arial" panose="020B0604020202020204" pitchFamily="34" charset="0"/>
                <a:ea typeface="Times New Roman" panose="02020603050405020304" pitchFamily="18" charset="0"/>
                <a:cs typeface="Arial" panose="020B0604020202020204" pitchFamily="34" charset="0"/>
              </a:rPr>
              <a:t>, воспитатель, МБДОУ-детский сад №588, </a:t>
            </a:r>
            <a:r>
              <a:rPr lang="ru-RU" sz="1400" dirty="0" err="1">
                <a:solidFill>
                  <a:srgbClr val="0F1115"/>
                </a:solidFill>
                <a:latin typeface="Arial" panose="020B0604020202020204" pitchFamily="34" charset="0"/>
                <a:ea typeface="Times New Roman" panose="02020603050405020304" pitchFamily="18" charset="0"/>
                <a:cs typeface="Arial" panose="020B0604020202020204" pitchFamily="34" charset="0"/>
              </a:rPr>
              <a:t>г.Екатеринбург</a:t>
            </a:r>
            <a:r>
              <a:rPr lang="ru-RU" sz="1400" dirty="0">
                <a:solidFill>
                  <a:srgbClr val="0F1115"/>
                </a:solidFill>
                <a:latin typeface="Arial" panose="020B0604020202020204" pitchFamily="34" charset="0"/>
                <a:ea typeface="Times New Roman" panose="02020603050405020304" pitchFamily="18" charset="0"/>
                <a:cs typeface="Arial" panose="020B0604020202020204" pitchFamily="34" charset="0"/>
              </a:rPr>
              <a:t> </a:t>
            </a:r>
            <a:endParaRPr lang="ru-RU" sz="1400" dirty="0">
              <a:latin typeface="Arial" panose="020B0604020202020204" pitchFamily="34" charset="0"/>
              <a:ea typeface="Times New Roman" panose="02020603050405020304" pitchFamily="18" charset="0"/>
              <a:cs typeface="Arial" panose="020B0604020202020204" pitchFamily="34" charset="0"/>
            </a:endParaRPr>
          </a:p>
        </p:txBody>
      </p:sp>
      <p:pic>
        <p:nvPicPr>
          <p:cNvPr id="6" name="Рисунок 5">
            <a:extLst>
              <a:ext uri="{FF2B5EF4-FFF2-40B4-BE49-F238E27FC236}">
                <a16:creationId xmlns:a16="http://schemas.microsoft.com/office/drawing/2014/main" id="{B0081023-5131-47C0-9B84-0503D85631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824" y="5840662"/>
            <a:ext cx="5367332" cy="346758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079046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BC3F49-C113-4C81-8D21-23BC3B48791E}"/>
              </a:ext>
            </a:extLst>
          </p:cNvPr>
          <p:cNvSpPr txBox="1"/>
          <p:nvPr/>
        </p:nvSpPr>
        <p:spPr>
          <a:xfrm>
            <a:off x="1347362" y="1465729"/>
            <a:ext cx="4492256" cy="369332"/>
          </a:xfrm>
          <a:prstGeom prst="rect">
            <a:avLst/>
          </a:prstGeom>
          <a:noFill/>
        </p:spPr>
        <p:txBody>
          <a:bodyPr wrap="none" rtlCol="0">
            <a:spAutoFit/>
          </a:bodyPr>
          <a:lstStyle/>
          <a:p>
            <a:pPr algn="ctr"/>
            <a:r>
              <a:rPr lang="ru-RU" b="1" dirty="0">
                <a:solidFill>
                  <a:srgbClr val="FF0000"/>
                </a:solidFill>
                <a:latin typeface="Arial" panose="020B0604020202020204" pitchFamily="34" charset="0"/>
                <a:cs typeface="Arial" panose="020B0604020202020204" pitchFamily="34" charset="0"/>
              </a:rPr>
              <a:t>Игра «Расшифруй слова по порядку»</a:t>
            </a:r>
          </a:p>
        </p:txBody>
      </p:sp>
      <p:sp>
        <p:nvSpPr>
          <p:cNvPr id="3" name="TextBox 2">
            <a:extLst>
              <a:ext uri="{FF2B5EF4-FFF2-40B4-BE49-F238E27FC236}">
                <a16:creationId xmlns:a16="http://schemas.microsoft.com/office/drawing/2014/main" id="{065B8F92-04EC-4B7D-B1BB-C554CFC48A22}"/>
              </a:ext>
            </a:extLst>
          </p:cNvPr>
          <p:cNvSpPr txBox="1"/>
          <p:nvPr/>
        </p:nvSpPr>
        <p:spPr>
          <a:xfrm>
            <a:off x="313535" y="2147215"/>
            <a:ext cx="2823209" cy="830997"/>
          </a:xfrm>
          <a:prstGeom prst="rect">
            <a:avLst/>
          </a:prstGeom>
          <a:noFill/>
        </p:spPr>
        <p:txBody>
          <a:bodyPr wrap="none" rtlCol="0">
            <a:spAutoFit/>
          </a:bodyPr>
          <a:lstStyle/>
          <a:p>
            <a:r>
              <a:rPr lang="ru-RU" sz="2400" b="1" dirty="0">
                <a:latin typeface="Arial" panose="020B0604020202020204" pitchFamily="34" charset="0"/>
                <a:cs typeface="Arial" panose="020B0604020202020204" pitchFamily="34" charset="0"/>
              </a:rPr>
              <a:t>Е К В А М Ь К Л О</a:t>
            </a:r>
          </a:p>
          <a:p>
            <a:r>
              <a:rPr lang="ru-RU" sz="2400" b="1" dirty="0">
                <a:latin typeface="Arial" panose="020B0604020202020204" pitchFamily="34" charset="0"/>
                <a:cs typeface="Arial" panose="020B0604020202020204" pitchFamily="34" charset="0"/>
              </a:rPr>
              <a:t>2 8  7 9  1  4  5 3 6</a:t>
            </a:r>
          </a:p>
        </p:txBody>
      </p:sp>
      <p:sp>
        <p:nvSpPr>
          <p:cNvPr id="5" name="TextBox 4">
            <a:extLst>
              <a:ext uri="{FF2B5EF4-FFF2-40B4-BE49-F238E27FC236}">
                <a16:creationId xmlns:a16="http://schemas.microsoft.com/office/drawing/2014/main" id="{80FFFF12-FA66-45F9-B458-428AB9EF334A}"/>
              </a:ext>
            </a:extLst>
          </p:cNvPr>
          <p:cNvSpPr txBox="1"/>
          <p:nvPr/>
        </p:nvSpPr>
        <p:spPr>
          <a:xfrm>
            <a:off x="145646" y="3445195"/>
            <a:ext cx="3732301" cy="830997"/>
          </a:xfrm>
          <a:prstGeom prst="rect">
            <a:avLst/>
          </a:prstGeom>
          <a:noFill/>
        </p:spPr>
        <p:txBody>
          <a:bodyPr wrap="square" rtlCol="0">
            <a:spAutoFit/>
          </a:bodyPr>
          <a:lstStyle/>
          <a:p>
            <a:r>
              <a:rPr lang="ru-RU" sz="2400" b="1" dirty="0">
                <a:latin typeface="Arial" panose="020B0604020202020204" pitchFamily="34" charset="0"/>
                <a:cs typeface="Arial" panose="020B0604020202020204" pitchFamily="34" charset="0"/>
              </a:rPr>
              <a:t>Е  А  К А Н Ч Е М Ш Р </a:t>
            </a:r>
          </a:p>
          <a:p>
            <a:r>
              <a:rPr lang="ru-RU" sz="2400" b="1" dirty="0">
                <a:latin typeface="Arial" panose="020B0604020202020204" pitchFamily="34" charset="0"/>
                <a:cs typeface="Arial" panose="020B0604020202020204" pitchFamily="34" charset="0"/>
              </a:rPr>
              <a:t>2  10 9 7  8  1 4  5  6  3</a:t>
            </a:r>
          </a:p>
        </p:txBody>
      </p:sp>
      <p:sp>
        <p:nvSpPr>
          <p:cNvPr id="6" name="TextBox 5">
            <a:extLst>
              <a:ext uri="{FF2B5EF4-FFF2-40B4-BE49-F238E27FC236}">
                <a16:creationId xmlns:a16="http://schemas.microsoft.com/office/drawing/2014/main" id="{8EE174AA-7AAF-4F41-9C46-109F342C84C1}"/>
              </a:ext>
            </a:extLst>
          </p:cNvPr>
          <p:cNvSpPr txBox="1"/>
          <p:nvPr/>
        </p:nvSpPr>
        <p:spPr>
          <a:xfrm>
            <a:off x="342300" y="4658345"/>
            <a:ext cx="2161169" cy="830997"/>
          </a:xfrm>
          <a:prstGeom prst="rect">
            <a:avLst/>
          </a:prstGeom>
          <a:noFill/>
        </p:spPr>
        <p:txBody>
          <a:bodyPr wrap="none" rtlCol="0">
            <a:spAutoFit/>
          </a:bodyPr>
          <a:lstStyle/>
          <a:p>
            <a:r>
              <a:rPr lang="ru-RU" sz="2400" b="1" dirty="0">
                <a:latin typeface="Arial" panose="020B0604020202020204" pitchFamily="34" charset="0"/>
                <a:cs typeface="Arial" panose="020B0604020202020204" pitchFamily="34" charset="0"/>
              </a:rPr>
              <a:t>Е Д Н Е Л Г А</a:t>
            </a:r>
          </a:p>
          <a:p>
            <a:r>
              <a:rPr lang="ru-RU" sz="2400" b="1" dirty="0">
                <a:latin typeface="Arial" panose="020B0604020202020204" pitchFamily="34" charset="0"/>
                <a:cs typeface="Arial" panose="020B0604020202020204" pitchFamily="34" charset="0"/>
              </a:rPr>
              <a:t>2  6 5  4 1 3  7</a:t>
            </a:r>
          </a:p>
        </p:txBody>
      </p:sp>
      <p:sp>
        <p:nvSpPr>
          <p:cNvPr id="7" name="TextBox 6">
            <a:extLst>
              <a:ext uri="{FF2B5EF4-FFF2-40B4-BE49-F238E27FC236}">
                <a16:creationId xmlns:a16="http://schemas.microsoft.com/office/drawing/2014/main" id="{17E29D43-210C-4D4E-8446-27BE1FFFAE71}"/>
              </a:ext>
            </a:extLst>
          </p:cNvPr>
          <p:cNvSpPr txBox="1"/>
          <p:nvPr/>
        </p:nvSpPr>
        <p:spPr>
          <a:xfrm>
            <a:off x="541427" y="5918501"/>
            <a:ext cx="1561646" cy="830997"/>
          </a:xfrm>
          <a:prstGeom prst="rect">
            <a:avLst/>
          </a:prstGeom>
          <a:noFill/>
        </p:spPr>
        <p:txBody>
          <a:bodyPr wrap="none" rtlCol="0">
            <a:spAutoFit/>
          </a:bodyPr>
          <a:lstStyle/>
          <a:p>
            <a:r>
              <a:rPr lang="ru-RU" sz="2400" b="1" dirty="0">
                <a:latin typeface="Arial" panose="020B0604020202020204" pitchFamily="34" charset="0"/>
                <a:cs typeface="Arial" panose="020B0604020202020204" pitchFamily="34" charset="0"/>
              </a:rPr>
              <a:t>Е А Ч К Р</a:t>
            </a:r>
          </a:p>
          <a:p>
            <a:r>
              <a:rPr lang="ru-RU" sz="2400" b="1" dirty="0">
                <a:latin typeface="Arial" panose="020B0604020202020204" pitchFamily="34" charset="0"/>
                <a:cs typeface="Arial" panose="020B0604020202020204" pitchFamily="34" charset="0"/>
              </a:rPr>
              <a:t>2  5  3 4 1</a:t>
            </a:r>
          </a:p>
        </p:txBody>
      </p:sp>
      <p:sp>
        <p:nvSpPr>
          <p:cNvPr id="9" name="TextBox 8">
            <a:extLst>
              <a:ext uri="{FF2B5EF4-FFF2-40B4-BE49-F238E27FC236}">
                <a16:creationId xmlns:a16="http://schemas.microsoft.com/office/drawing/2014/main" id="{AE8E96C9-4CA2-4013-BEB4-ED9BD785099D}"/>
              </a:ext>
            </a:extLst>
          </p:cNvPr>
          <p:cNvSpPr txBox="1"/>
          <p:nvPr/>
        </p:nvSpPr>
        <p:spPr>
          <a:xfrm>
            <a:off x="503756" y="6927788"/>
            <a:ext cx="1636987" cy="830997"/>
          </a:xfrm>
          <a:prstGeom prst="rect">
            <a:avLst/>
          </a:prstGeom>
          <a:noFill/>
        </p:spPr>
        <p:txBody>
          <a:bodyPr wrap="none" rtlCol="0">
            <a:spAutoFit/>
          </a:bodyPr>
          <a:lstStyle/>
          <a:p>
            <a:r>
              <a:rPr lang="ru-RU" sz="2400" b="1" dirty="0">
                <a:latin typeface="Arial" panose="020B0604020202020204" pitchFamily="34" charset="0"/>
                <a:cs typeface="Arial" panose="020B0604020202020204" pitchFamily="34" charset="0"/>
              </a:rPr>
              <a:t>А Д З О В</a:t>
            </a:r>
          </a:p>
          <a:p>
            <a:r>
              <a:rPr lang="ru-RU" sz="2400" b="1" dirty="0">
                <a:latin typeface="Arial" panose="020B0604020202020204" pitchFamily="34" charset="0"/>
                <a:cs typeface="Arial" panose="020B0604020202020204" pitchFamily="34" charset="0"/>
              </a:rPr>
              <a:t>2  5  1 4  3</a:t>
            </a:r>
          </a:p>
        </p:txBody>
      </p:sp>
      <p:sp>
        <p:nvSpPr>
          <p:cNvPr id="11" name="TextBox 10">
            <a:extLst>
              <a:ext uri="{FF2B5EF4-FFF2-40B4-BE49-F238E27FC236}">
                <a16:creationId xmlns:a16="http://schemas.microsoft.com/office/drawing/2014/main" id="{DEB6BE32-B802-49D5-ABF1-B68B0E88F7C4}"/>
              </a:ext>
            </a:extLst>
          </p:cNvPr>
          <p:cNvSpPr txBox="1"/>
          <p:nvPr/>
        </p:nvSpPr>
        <p:spPr>
          <a:xfrm>
            <a:off x="3962956" y="3583277"/>
            <a:ext cx="1588897" cy="369332"/>
          </a:xfrm>
          <a:prstGeom prst="rect">
            <a:avLst/>
          </a:prstGeom>
          <a:noFill/>
        </p:spPr>
        <p:txBody>
          <a:bodyPr wrap="none" rtlCol="0">
            <a:spAutoFit/>
          </a:bodyPr>
          <a:lstStyle/>
          <a:p>
            <a:r>
              <a:rPr lang="ru-RU" dirty="0"/>
              <a:t>ЧЕРЕМШАНКА</a:t>
            </a:r>
          </a:p>
        </p:txBody>
      </p:sp>
      <p:sp>
        <p:nvSpPr>
          <p:cNvPr id="12" name="TextBox 11">
            <a:extLst>
              <a:ext uri="{FF2B5EF4-FFF2-40B4-BE49-F238E27FC236}">
                <a16:creationId xmlns:a16="http://schemas.microsoft.com/office/drawing/2014/main" id="{BC2FCC86-42E0-418B-B67D-6D826B3C11B8}"/>
              </a:ext>
            </a:extLst>
          </p:cNvPr>
          <p:cNvSpPr txBox="1"/>
          <p:nvPr/>
        </p:nvSpPr>
        <p:spPr>
          <a:xfrm>
            <a:off x="4354840" y="4821647"/>
            <a:ext cx="1075936" cy="369332"/>
          </a:xfrm>
          <a:prstGeom prst="rect">
            <a:avLst/>
          </a:prstGeom>
          <a:noFill/>
        </p:spPr>
        <p:txBody>
          <a:bodyPr wrap="none" rtlCol="0">
            <a:spAutoFit/>
          </a:bodyPr>
          <a:lstStyle/>
          <a:p>
            <a:r>
              <a:rPr lang="ru-RU" dirty="0"/>
              <a:t>ЛЕГЕНДА</a:t>
            </a:r>
          </a:p>
        </p:txBody>
      </p:sp>
      <p:sp>
        <p:nvSpPr>
          <p:cNvPr id="13" name="TextBox 12">
            <a:extLst>
              <a:ext uri="{FF2B5EF4-FFF2-40B4-BE49-F238E27FC236}">
                <a16:creationId xmlns:a16="http://schemas.microsoft.com/office/drawing/2014/main" id="{3151A3FE-15DB-4997-BD4D-8F6841B62F04}"/>
              </a:ext>
            </a:extLst>
          </p:cNvPr>
          <p:cNvSpPr txBox="1"/>
          <p:nvPr/>
        </p:nvSpPr>
        <p:spPr>
          <a:xfrm>
            <a:off x="4451883" y="5993107"/>
            <a:ext cx="797334" cy="369332"/>
          </a:xfrm>
          <a:prstGeom prst="rect">
            <a:avLst/>
          </a:prstGeom>
          <a:noFill/>
        </p:spPr>
        <p:txBody>
          <a:bodyPr wrap="none" rtlCol="0">
            <a:spAutoFit/>
          </a:bodyPr>
          <a:lstStyle/>
          <a:p>
            <a:r>
              <a:rPr lang="ru-RU" dirty="0"/>
              <a:t>РЕЧКА</a:t>
            </a:r>
          </a:p>
        </p:txBody>
      </p:sp>
      <p:sp>
        <p:nvSpPr>
          <p:cNvPr id="14" name="TextBox 13">
            <a:extLst>
              <a:ext uri="{FF2B5EF4-FFF2-40B4-BE49-F238E27FC236}">
                <a16:creationId xmlns:a16="http://schemas.microsoft.com/office/drawing/2014/main" id="{2A46EFEE-DA70-4A2D-84A9-5D450EFFDC96}"/>
              </a:ext>
            </a:extLst>
          </p:cNvPr>
          <p:cNvSpPr txBox="1"/>
          <p:nvPr/>
        </p:nvSpPr>
        <p:spPr>
          <a:xfrm>
            <a:off x="4305477" y="7135280"/>
            <a:ext cx="845873" cy="369332"/>
          </a:xfrm>
          <a:prstGeom prst="rect">
            <a:avLst/>
          </a:prstGeom>
          <a:noFill/>
        </p:spPr>
        <p:txBody>
          <a:bodyPr wrap="none" rtlCol="0">
            <a:spAutoFit/>
          </a:bodyPr>
          <a:lstStyle/>
          <a:p>
            <a:r>
              <a:rPr lang="ru-RU" dirty="0"/>
              <a:t>ЗАВОД</a:t>
            </a:r>
          </a:p>
        </p:txBody>
      </p:sp>
      <p:pic>
        <p:nvPicPr>
          <p:cNvPr id="19" name="Рисунок 18">
            <a:extLst>
              <a:ext uri="{FF2B5EF4-FFF2-40B4-BE49-F238E27FC236}">
                <a16:creationId xmlns:a16="http://schemas.microsoft.com/office/drawing/2014/main" id="{D5FFA02A-A87B-43FD-AEC6-653A6C5BB2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1079" y="5571182"/>
            <a:ext cx="1217380" cy="1217380"/>
          </a:xfrm>
          <a:prstGeom prst="rect">
            <a:avLst/>
          </a:prstGeom>
        </p:spPr>
      </p:pic>
      <p:pic>
        <p:nvPicPr>
          <p:cNvPr id="22" name="Рисунок 21">
            <a:extLst>
              <a:ext uri="{FF2B5EF4-FFF2-40B4-BE49-F238E27FC236}">
                <a16:creationId xmlns:a16="http://schemas.microsoft.com/office/drawing/2014/main" id="{DE574379-3B43-4909-99DB-806FBEBBBC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2031" y="6704467"/>
            <a:ext cx="1255475" cy="1255475"/>
          </a:xfrm>
          <a:prstGeom prst="rect">
            <a:avLst/>
          </a:prstGeom>
        </p:spPr>
      </p:pic>
      <p:pic>
        <p:nvPicPr>
          <p:cNvPr id="26" name="Рисунок 25">
            <a:extLst>
              <a:ext uri="{FF2B5EF4-FFF2-40B4-BE49-F238E27FC236}">
                <a16:creationId xmlns:a16="http://schemas.microsoft.com/office/drawing/2014/main" id="{2BEEB05F-E6B5-4EAF-9DCE-7F89956D22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4546" y="3264849"/>
            <a:ext cx="1030446" cy="1030446"/>
          </a:xfrm>
          <a:prstGeom prst="rect">
            <a:avLst/>
          </a:prstGeom>
        </p:spPr>
      </p:pic>
      <p:pic>
        <p:nvPicPr>
          <p:cNvPr id="27" name="Рисунок 26">
            <a:extLst>
              <a:ext uri="{FF2B5EF4-FFF2-40B4-BE49-F238E27FC236}">
                <a16:creationId xmlns:a16="http://schemas.microsoft.com/office/drawing/2014/main" id="{73DA2BB3-B20C-4574-821A-65F97593F1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8720" y="4441443"/>
            <a:ext cx="1129739" cy="1129739"/>
          </a:xfrm>
          <a:prstGeom prst="rect">
            <a:avLst/>
          </a:prstGeom>
        </p:spPr>
      </p:pic>
      <p:pic>
        <p:nvPicPr>
          <p:cNvPr id="24" name="Рисунок 23">
            <a:extLst>
              <a:ext uri="{FF2B5EF4-FFF2-40B4-BE49-F238E27FC236}">
                <a16:creationId xmlns:a16="http://schemas.microsoft.com/office/drawing/2014/main" id="{B4D70FE7-552F-40E7-AB78-28B1900AFD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9559" y="2040812"/>
            <a:ext cx="1070878" cy="1070878"/>
          </a:xfrm>
          <a:prstGeom prst="rect">
            <a:avLst/>
          </a:prstGeom>
        </p:spPr>
      </p:pic>
      <p:sp>
        <p:nvSpPr>
          <p:cNvPr id="10" name="TextBox 9">
            <a:extLst>
              <a:ext uri="{FF2B5EF4-FFF2-40B4-BE49-F238E27FC236}">
                <a16:creationId xmlns:a16="http://schemas.microsoft.com/office/drawing/2014/main" id="{989A710A-37C4-4C77-87D1-605A02AB14B5}"/>
              </a:ext>
            </a:extLst>
          </p:cNvPr>
          <p:cNvSpPr txBox="1"/>
          <p:nvPr/>
        </p:nvSpPr>
        <p:spPr>
          <a:xfrm>
            <a:off x="3962956" y="2317154"/>
            <a:ext cx="1410514" cy="369332"/>
          </a:xfrm>
          <a:prstGeom prst="rect">
            <a:avLst/>
          </a:prstGeom>
          <a:noFill/>
        </p:spPr>
        <p:txBody>
          <a:bodyPr wrap="none" rtlCol="0">
            <a:spAutoFit/>
          </a:bodyPr>
          <a:lstStyle/>
          <a:p>
            <a:r>
              <a:rPr lang="ru-RU" dirty="0"/>
              <a:t>МЕЛЬКОВКА</a:t>
            </a:r>
          </a:p>
        </p:txBody>
      </p:sp>
      <p:sp>
        <p:nvSpPr>
          <p:cNvPr id="20" name="Свиток: горизонтальный 19">
            <a:extLst>
              <a:ext uri="{FF2B5EF4-FFF2-40B4-BE49-F238E27FC236}">
                <a16:creationId xmlns:a16="http://schemas.microsoft.com/office/drawing/2014/main" id="{C75C5F9E-92A0-4CD8-84A7-B5944E68C59D}"/>
              </a:ext>
            </a:extLst>
          </p:cNvPr>
          <p:cNvSpPr/>
          <p:nvPr/>
        </p:nvSpPr>
        <p:spPr>
          <a:xfrm>
            <a:off x="4014771" y="2004401"/>
            <a:ext cx="2640221" cy="1106547"/>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Свиток: горизонтальный 27">
            <a:extLst>
              <a:ext uri="{FF2B5EF4-FFF2-40B4-BE49-F238E27FC236}">
                <a16:creationId xmlns:a16="http://schemas.microsoft.com/office/drawing/2014/main" id="{6DC061A5-9504-49A5-8032-67594D39B3E6}"/>
              </a:ext>
            </a:extLst>
          </p:cNvPr>
          <p:cNvSpPr/>
          <p:nvPr/>
        </p:nvSpPr>
        <p:spPr>
          <a:xfrm>
            <a:off x="4014771" y="3111425"/>
            <a:ext cx="2692036" cy="1193634"/>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Свиток: горизонтальный 28">
            <a:extLst>
              <a:ext uri="{FF2B5EF4-FFF2-40B4-BE49-F238E27FC236}">
                <a16:creationId xmlns:a16="http://schemas.microsoft.com/office/drawing/2014/main" id="{3E5D5966-D136-4CC7-87AD-56B085D9E7D6}"/>
              </a:ext>
            </a:extLst>
          </p:cNvPr>
          <p:cNvSpPr/>
          <p:nvPr/>
        </p:nvSpPr>
        <p:spPr>
          <a:xfrm>
            <a:off x="4073765" y="4463435"/>
            <a:ext cx="2611531" cy="1106547"/>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0" name="Свиток: горизонтальный 29">
            <a:extLst>
              <a:ext uri="{FF2B5EF4-FFF2-40B4-BE49-F238E27FC236}">
                <a16:creationId xmlns:a16="http://schemas.microsoft.com/office/drawing/2014/main" id="{D97CC9BA-9E31-4EB1-A47C-CCB223787A7A}"/>
              </a:ext>
            </a:extLst>
          </p:cNvPr>
          <p:cNvSpPr/>
          <p:nvPr/>
        </p:nvSpPr>
        <p:spPr>
          <a:xfrm>
            <a:off x="4073765" y="5569982"/>
            <a:ext cx="2581227" cy="1210027"/>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1" name="Свиток: горизонтальный 30">
            <a:extLst>
              <a:ext uri="{FF2B5EF4-FFF2-40B4-BE49-F238E27FC236}">
                <a16:creationId xmlns:a16="http://schemas.microsoft.com/office/drawing/2014/main" id="{717E3101-D12D-494F-8976-A9D4794A2198}"/>
              </a:ext>
            </a:extLst>
          </p:cNvPr>
          <p:cNvSpPr/>
          <p:nvPr/>
        </p:nvSpPr>
        <p:spPr>
          <a:xfrm>
            <a:off x="4120054" y="6699721"/>
            <a:ext cx="2543557" cy="1454778"/>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 name="TextBox 20">
            <a:extLst>
              <a:ext uri="{FF2B5EF4-FFF2-40B4-BE49-F238E27FC236}">
                <a16:creationId xmlns:a16="http://schemas.microsoft.com/office/drawing/2014/main" id="{3F855504-ECC8-41D0-B816-5F5C4704C244}"/>
              </a:ext>
            </a:extLst>
          </p:cNvPr>
          <p:cNvSpPr txBox="1"/>
          <p:nvPr/>
        </p:nvSpPr>
        <p:spPr>
          <a:xfrm>
            <a:off x="1725139" y="8277174"/>
            <a:ext cx="4183167" cy="830997"/>
          </a:xfrm>
          <a:prstGeom prst="rect">
            <a:avLst/>
          </a:prstGeom>
          <a:noFill/>
        </p:spPr>
        <p:txBody>
          <a:bodyPr wrap="square" rtlCol="0">
            <a:spAutoFit/>
          </a:bodyPr>
          <a:lstStyle/>
          <a:p>
            <a:r>
              <a:rPr lang="ru-RU" sz="4800" dirty="0">
                <a:solidFill>
                  <a:srgbClr val="FF0000"/>
                </a:solidFill>
                <a:latin typeface="Arial" panose="020B0604020202020204" pitchFamily="34" charset="0"/>
                <a:cs typeface="Arial" panose="020B0604020202020204" pitchFamily="34" charset="0"/>
              </a:rPr>
              <a:t>МОЛОДЕЦ!</a:t>
            </a:r>
          </a:p>
        </p:txBody>
      </p:sp>
      <p:sp>
        <p:nvSpPr>
          <p:cNvPr id="32" name="TextBox 31">
            <a:extLst>
              <a:ext uri="{FF2B5EF4-FFF2-40B4-BE49-F238E27FC236}">
                <a16:creationId xmlns:a16="http://schemas.microsoft.com/office/drawing/2014/main" id="{CC82A762-7E27-450C-AF64-3EFAA6AE9A60}"/>
              </a:ext>
            </a:extLst>
          </p:cNvPr>
          <p:cNvSpPr txBox="1"/>
          <p:nvPr/>
        </p:nvSpPr>
        <p:spPr>
          <a:xfrm>
            <a:off x="222985" y="9456690"/>
            <a:ext cx="7088609" cy="369332"/>
          </a:xfrm>
          <a:prstGeom prst="rect">
            <a:avLst/>
          </a:prstGeom>
          <a:noFill/>
        </p:spPr>
        <p:txBody>
          <a:bodyPr wrap="square" rtlCol="0">
            <a:spAutoFit/>
          </a:bodyPr>
          <a:lstStyle/>
          <a:p>
            <a:r>
              <a:rPr lang="ru-RU" dirty="0">
                <a:latin typeface="Arial" panose="020B0604020202020204" pitchFamily="34" charset="0"/>
                <a:cs typeface="Arial" panose="020B0604020202020204" pitchFamily="34" charset="0"/>
              </a:rPr>
              <a:t>Расположи буквы по порядку в соответствии с цифрами</a:t>
            </a:r>
          </a:p>
        </p:txBody>
      </p:sp>
    </p:spTree>
    <p:extLst>
      <p:ext uri="{BB962C8B-B14F-4D97-AF65-F5344CB8AC3E}">
        <p14:creationId xmlns:p14="http://schemas.microsoft.com/office/powerpoint/2010/main" val="181739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28"/>
                                        </p:tgtEl>
                                      </p:cBhvr>
                                    </p:animEffect>
                                    <p:set>
                                      <p:cBhvr>
                                        <p:cTn id="12" dur="1" fill="hold">
                                          <p:stCondLst>
                                            <p:cond delay="499"/>
                                          </p:stCondLst>
                                        </p:cTn>
                                        <p:tgtEl>
                                          <p:spTgt spid="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29"/>
                                        </p:tgtEl>
                                      </p:cBhvr>
                                    </p:animEffect>
                                    <p:set>
                                      <p:cBhvr>
                                        <p:cTn id="17" dur="1" fill="hold">
                                          <p:stCondLst>
                                            <p:cond delay="499"/>
                                          </p:stCondLst>
                                        </p:cTn>
                                        <p:tgtEl>
                                          <p:spTgt spid="2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0" nodeType="clickEffect">
                                  <p:stCondLst>
                                    <p:cond delay="0"/>
                                  </p:stCondLst>
                                  <p:childTnLst>
                                    <p:animEffect transition="out" filter="barn(inVertical)">
                                      <p:cBhvr>
                                        <p:cTn id="21" dur="500"/>
                                        <p:tgtEl>
                                          <p:spTgt spid="30"/>
                                        </p:tgtEl>
                                      </p:cBhvr>
                                    </p:animEffect>
                                    <p:set>
                                      <p:cBhvr>
                                        <p:cTn id="22" dur="1" fill="hold">
                                          <p:stCondLst>
                                            <p:cond delay="499"/>
                                          </p:stCondLst>
                                        </p:cTn>
                                        <p:tgtEl>
                                          <p:spTgt spid="3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grpId="0" nodeType="clickEffect">
                                  <p:stCondLst>
                                    <p:cond delay="0"/>
                                  </p:stCondLst>
                                  <p:childTnLst>
                                    <p:animEffect transition="out" filter="barn(inVertical)">
                                      <p:cBhvr>
                                        <p:cTn id="26" dur="500"/>
                                        <p:tgtEl>
                                          <p:spTgt spid="31"/>
                                        </p:tgtEl>
                                      </p:cBhvr>
                                    </p:animEffect>
                                    <p:set>
                                      <p:cBhvr>
                                        <p:cTn id="27" dur="1" fill="hold">
                                          <p:stCondLst>
                                            <p:cond delay="499"/>
                                          </p:stCondLst>
                                        </p:cTn>
                                        <p:tgtEl>
                                          <p:spTgt spid="31"/>
                                        </p:tgtEl>
                                        <p:attrNameLst>
                                          <p:attrName>style.visibility</p:attrName>
                                        </p:attrNameLst>
                                      </p:cBhvr>
                                      <p:to>
                                        <p:strVal val="hidden"/>
                                      </p:to>
                                    </p:set>
                                  </p:childTnLst>
                                </p:cTn>
                              </p:par>
                            </p:childTnLst>
                          </p:cTn>
                        </p:par>
                        <p:par>
                          <p:cTn id="28" fill="hold">
                            <p:stCondLst>
                              <p:cond delay="500"/>
                            </p:stCondLst>
                            <p:childTnLst>
                              <p:par>
                                <p:cTn id="29" presetID="26" presetClass="entr" presetSubtype="0" fill="hold" nodeType="afterEffect">
                                  <p:stCondLst>
                                    <p:cond delay="0"/>
                                  </p:stCondLst>
                                  <p:childTnLst>
                                    <p:set>
                                      <p:cBhvr>
                                        <p:cTn id="30" dur="1" fill="hold">
                                          <p:stCondLst>
                                            <p:cond delay="0"/>
                                          </p:stCondLst>
                                        </p:cTn>
                                        <p:tgtEl>
                                          <p:spTgt spid="21">
                                            <p:txEl>
                                              <p:pRg st="0" end="0"/>
                                            </p:txEl>
                                          </p:spTgt>
                                        </p:tgtEl>
                                        <p:attrNameLst>
                                          <p:attrName>style.visibility</p:attrName>
                                        </p:attrNameLst>
                                      </p:cBhvr>
                                      <p:to>
                                        <p:strVal val="visible"/>
                                      </p:to>
                                    </p:set>
                                    <p:animEffect transition="in" filter="wipe(down)">
                                      <p:cBhvr>
                                        <p:cTn id="31" dur="580">
                                          <p:stCondLst>
                                            <p:cond delay="0"/>
                                          </p:stCondLst>
                                        </p:cTn>
                                        <p:tgtEl>
                                          <p:spTgt spid="21">
                                            <p:txEl>
                                              <p:pRg st="0" end="0"/>
                                            </p:txEl>
                                          </p:spTgt>
                                        </p:tgtEl>
                                      </p:cBhvr>
                                    </p:animEffect>
                                    <p:anim calcmode="lin" valueType="num">
                                      <p:cBhvr>
                                        <p:cTn id="32" dur="1822" tmFilter="0,0; 0.14,0.36; 0.43,0.73; 0.71,0.91; 1.0,1.0">
                                          <p:stCondLst>
                                            <p:cond delay="0"/>
                                          </p:stCondLst>
                                        </p:cTn>
                                        <p:tgtEl>
                                          <p:spTgt spid="21">
                                            <p:txEl>
                                              <p:pRg st="0" end="0"/>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21">
                                            <p:txEl>
                                              <p:pRg st="0" end="0"/>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21">
                                            <p:txEl>
                                              <p:pRg st="0" end="0"/>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21">
                                            <p:txEl>
                                              <p:pRg st="0" end="0"/>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21">
                                            <p:txEl>
                                              <p:pRg st="0" end="0"/>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21">
                                            <p:txEl>
                                              <p:pRg st="0" end="0"/>
                                            </p:txEl>
                                          </p:spTgt>
                                        </p:tgtEl>
                                      </p:cBhvr>
                                      <p:to x="100000" y="60000"/>
                                    </p:animScale>
                                    <p:animScale>
                                      <p:cBhvr>
                                        <p:cTn id="38" dur="166" decel="50000">
                                          <p:stCondLst>
                                            <p:cond delay="676"/>
                                          </p:stCondLst>
                                        </p:cTn>
                                        <p:tgtEl>
                                          <p:spTgt spid="21">
                                            <p:txEl>
                                              <p:pRg st="0" end="0"/>
                                            </p:txEl>
                                          </p:spTgt>
                                        </p:tgtEl>
                                      </p:cBhvr>
                                      <p:to x="100000" y="100000"/>
                                    </p:animScale>
                                    <p:animScale>
                                      <p:cBhvr>
                                        <p:cTn id="39" dur="26">
                                          <p:stCondLst>
                                            <p:cond delay="1312"/>
                                          </p:stCondLst>
                                        </p:cTn>
                                        <p:tgtEl>
                                          <p:spTgt spid="21">
                                            <p:txEl>
                                              <p:pRg st="0" end="0"/>
                                            </p:txEl>
                                          </p:spTgt>
                                        </p:tgtEl>
                                      </p:cBhvr>
                                      <p:to x="100000" y="80000"/>
                                    </p:animScale>
                                    <p:animScale>
                                      <p:cBhvr>
                                        <p:cTn id="40" dur="166" decel="50000">
                                          <p:stCondLst>
                                            <p:cond delay="1338"/>
                                          </p:stCondLst>
                                        </p:cTn>
                                        <p:tgtEl>
                                          <p:spTgt spid="21">
                                            <p:txEl>
                                              <p:pRg st="0" end="0"/>
                                            </p:txEl>
                                          </p:spTgt>
                                        </p:tgtEl>
                                      </p:cBhvr>
                                      <p:to x="100000" y="100000"/>
                                    </p:animScale>
                                    <p:animScale>
                                      <p:cBhvr>
                                        <p:cTn id="41" dur="26">
                                          <p:stCondLst>
                                            <p:cond delay="1642"/>
                                          </p:stCondLst>
                                        </p:cTn>
                                        <p:tgtEl>
                                          <p:spTgt spid="21">
                                            <p:txEl>
                                              <p:pRg st="0" end="0"/>
                                            </p:txEl>
                                          </p:spTgt>
                                        </p:tgtEl>
                                      </p:cBhvr>
                                      <p:to x="100000" y="90000"/>
                                    </p:animScale>
                                    <p:animScale>
                                      <p:cBhvr>
                                        <p:cTn id="42" dur="166" decel="50000">
                                          <p:stCondLst>
                                            <p:cond delay="1668"/>
                                          </p:stCondLst>
                                        </p:cTn>
                                        <p:tgtEl>
                                          <p:spTgt spid="21">
                                            <p:txEl>
                                              <p:pRg st="0" end="0"/>
                                            </p:txEl>
                                          </p:spTgt>
                                        </p:tgtEl>
                                      </p:cBhvr>
                                      <p:to x="100000" y="100000"/>
                                    </p:animScale>
                                    <p:animScale>
                                      <p:cBhvr>
                                        <p:cTn id="43" dur="26">
                                          <p:stCondLst>
                                            <p:cond delay="1808"/>
                                          </p:stCondLst>
                                        </p:cTn>
                                        <p:tgtEl>
                                          <p:spTgt spid="21">
                                            <p:txEl>
                                              <p:pRg st="0" end="0"/>
                                            </p:txEl>
                                          </p:spTgt>
                                        </p:tgtEl>
                                      </p:cBhvr>
                                      <p:to x="100000" y="95000"/>
                                    </p:animScale>
                                    <p:animScale>
                                      <p:cBhvr>
                                        <p:cTn id="44" dur="166" decel="50000">
                                          <p:stCondLst>
                                            <p:cond delay="1834"/>
                                          </p:stCondLst>
                                        </p:cTn>
                                        <p:tgtEl>
                                          <p:spTgt spid="21">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8" grpId="0" animBg="1"/>
      <p:bldP spid="29" grpId="0" animBg="1"/>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B74F5-8FB6-445A-8B6A-479A6FFF62DC}"/>
              </a:ext>
            </a:extLst>
          </p:cNvPr>
          <p:cNvSpPr txBox="1"/>
          <p:nvPr/>
        </p:nvSpPr>
        <p:spPr>
          <a:xfrm>
            <a:off x="322729" y="6629400"/>
            <a:ext cx="6185647" cy="2308324"/>
          </a:xfrm>
          <a:prstGeom prst="rect">
            <a:avLst/>
          </a:prstGeom>
          <a:noFill/>
        </p:spPr>
        <p:txBody>
          <a:bodyPr wrap="square" rtlCol="0">
            <a:spAutoFit/>
          </a:bodyPr>
          <a:lstStyle/>
          <a:p>
            <a:endParaRPr lang="ru-RU" sz="1600" dirty="0">
              <a:latin typeface="Times New Roman" panose="02020603050405020304" pitchFamily="18" charset="0"/>
              <a:cs typeface="Times New Roman" panose="02020603050405020304" pitchFamily="18" charset="0"/>
            </a:endParaRPr>
          </a:p>
          <a:p>
            <a:r>
              <a:rPr lang="ru-RU" sz="1600" b="1" dirty="0">
                <a:latin typeface="Arial" panose="020B0604020202020204" pitchFamily="34" charset="0"/>
                <a:cs typeface="Arial" panose="020B0604020202020204" pitchFamily="34" charset="0"/>
              </a:rPr>
              <a:t>Список использованных источников</a:t>
            </a:r>
          </a:p>
          <a:p>
            <a:r>
              <a:rPr lang="ru-RU" sz="1400" dirty="0">
                <a:latin typeface="Times New Roman" panose="02020603050405020304" pitchFamily="18" charset="0"/>
                <a:cs typeface="Times New Roman" panose="02020603050405020304" pitchFamily="18" charset="0"/>
              </a:rPr>
              <a:t>1. Музей истории Екатеринбурга -</a:t>
            </a:r>
          </a:p>
          <a:p>
            <a:r>
              <a:rPr lang="en-US" sz="1400" dirty="0">
                <a:latin typeface="Times New Roman" panose="02020603050405020304" pitchFamily="18" charset="0"/>
                <a:cs typeface="Times New Roman" panose="02020603050405020304" pitchFamily="18" charset="0"/>
                <a:hlinkClick r:id="rId3"/>
              </a:rPr>
              <a:t>https://vk.ru/wall-11322433_7697</a:t>
            </a:r>
            <a:endParaRPr lang="ru-RU" sz="1400" dirty="0">
              <a:latin typeface="Times New Roman" panose="02020603050405020304" pitchFamily="18" charset="0"/>
              <a:cs typeface="Times New Roman" panose="02020603050405020304" pitchFamily="18" charset="0"/>
            </a:endParaRPr>
          </a:p>
          <a:p>
            <a:endParaRPr lang="ru-RU" sz="1400" dirty="0">
              <a:latin typeface="Times New Roman" panose="02020603050405020304" pitchFamily="18" charset="0"/>
              <a:cs typeface="Times New Roman" panose="02020603050405020304" pitchFamily="18" charset="0"/>
            </a:endParaRPr>
          </a:p>
          <a:p>
            <a:r>
              <a:rPr lang="ru-RU" sz="1400" dirty="0">
                <a:latin typeface="Times New Roman" panose="02020603050405020304" pitchFamily="18" charset="0"/>
                <a:cs typeface="Times New Roman" panose="02020603050405020304" pitchFamily="18" charset="0"/>
              </a:rPr>
              <a:t>2. Научно популярное издание «Мы можем все»</a:t>
            </a:r>
          </a:p>
          <a:p>
            <a:r>
              <a:rPr lang="ru-RU" sz="1400" dirty="0">
                <a:latin typeface="Times New Roman" panose="02020603050405020304" pitchFamily="18" charset="0"/>
                <a:cs typeface="Times New Roman" panose="02020603050405020304" pitchFamily="18" charset="0"/>
              </a:rPr>
              <a:t>Независимый Институт  истории материальной культуры, 2007 </a:t>
            </a:r>
            <a:r>
              <a:rPr lang="en-US" sz="1400" dirty="0">
                <a:latin typeface="Times New Roman" panose="02020603050405020304" pitchFamily="18" charset="0"/>
                <a:cs typeface="Times New Roman" panose="02020603050405020304" pitchFamily="18" charset="0"/>
              </a:rPr>
              <a:t>[</a:t>
            </a:r>
            <a:r>
              <a:rPr lang="ru-RU" sz="1400" dirty="0">
                <a:latin typeface="Times New Roman" panose="02020603050405020304" pitchFamily="18" charset="0"/>
                <a:cs typeface="Times New Roman" panose="02020603050405020304" pitchFamily="18" charset="0"/>
              </a:rPr>
              <a:t>стр. </a:t>
            </a:r>
            <a:r>
              <a:rPr lang="en-US" sz="1400" dirty="0">
                <a:latin typeface="Times New Roman" panose="02020603050405020304" pitchFamily="18" charset="0"/>
                <a:cs typeface="Times New Roman" panose="02020603050405020304" pitchFamily="18" charset="0"/>
              </a:rPr>
              <a:t>4- 17]</a:t>
            </a:r>
            <a:r>
              <a:rPr lang="ru-RU" sz="1400" dirty="0">
                <a:latin typeface="Times New Roman" panose="02020603050405020304" pitchFamily="18" charset="0"/>
                <a:cs typeface="Times New Roman" panose="02020603050405020304" pitchFamily="18" charset="0"/>
              </a:rPr>
              <a:t>, «Пре-пресс бюро «Генри </a:t>
            </a:r>
            <a:r>
              <a:rPr lang="ru-RU" sz="1400" dirty="0" err="1">
                <a:latin typeface="Times New Roman" panose="02020603050405020304" pitchFamily="18" charset="0"/>
                <a:cs typeface="Times New Roman" panose="02020603050405020304" pitchFamily="18" charset="0"/>
              </a:rPr>
              <a:t>Пушель</a:t>
            </a:r>
            <a:r>
              <a:rPr lang="ru-RU" sz="1400" dirty="0">
                <a:latin typeface="Times New Roman" panose="02020603050405020304" pitchFamily="18" charset="0"/>
                <a:cs typeface="Times New Roman" panose="02020603050405020304" pitchFamily="18" charset="0"/>
              </a:rPr>
              <a:t>»</a:t>
            </a:r>
          </a:p>
          <a:p>
            <a:endParaRPr lang="ru-RU" sz="1400" dirty="0">
              <a:latin typeface="Times New Roman" panose="02020603050405020304" pitchFamily="18" charset="0"/>
              <a:cs typeface="Times New Roman" panose="02020603050405020304" pitchFamily="18" charset="0"/>
            </a:endParaRPr>
          </a:p>
          <a:p>
            <a:r>
              <a:rPr lang="ru-RU" sz="1400" dirty="0">
                <a:latin typeface="Times New Roman" panose="02020603050405020304" pitchFamily="18" charset="0"/>
                <a:cs typeface="Times New Roman" panose="02020603050405020304" pitchFamily="18" charset="0"/>
              </a:rPr>
              <a:t>3. Иллюстрации использованы из фонда музея Истории Уралмашзавода</a:t>
            </a:r>
          </a:p>
        </p:txBody>
      </p:sp>
      <p:sp>
        <p:nvSpPr>
          <p:cNvPr id="3" name="Прямоугольник 2">
            <a:extLst>
              <a:ext uri="{FF2B5EF4-FFF2-40B4-BE49-F238E27FC236}">
                <a16:creationId xmlns:a16="http://schemas.microsoft.com/office/drawing/2014/main" id="{E209F15C-04D4-418D-8BCB-F3B8CFF63909}"/>
              </a:ext>
            </a:extLst>
          </p:cNvPr>
          <p:cNvSpPr/>
          <p:nvPr/>
        </p:nvSpPr>
        <p:spPr>
          <a:xfrm>
            <a:off x="322729" y="1879735"/>
            <a:ext cx="6293225" cy="5324535"/>
          </a:xfrm>
          <a:prstGeom prst="rect">
            <a:avLst/>
          </a:prstGeom>
        </p:spPr>
        <p:txBody>
          <a:bodyPr wrap="square">
            <a:spAutoFit/>
          </a:bodyPr>
          <a:lstStyle/>
          <a:p>
            <a:pPr lvl="0" algn="just"/>
            <a:r>
              <a:rPr lang="ru-RU" sz="1600" b="1" dirty="0">
                <a:solidFill>
                  <a:prstClr val="black"/>
                </a:solidFill>
                <a:latin typeface="Arial" panose="020B0604020202020204" pitchFamily="34" charset="0"/>
                <a:cs typeface="Arial" panose="020B0604020202020204" pitchFamily="34" charset="0"/>
              </a:rPr>
              <a:t>Аннотация</a:t>
            </a:r>
          </a:p>
          <a:p>
            <a:pPr lvl="0" algn="just"/>
            <a:r>
              <a:rPr lang="ru-RU" sz="1400" dirty="0">
                <a:solidFill>
                  <a:prstClr val="black"/>
                </a:solidFill>
                <a:latin typeface="Arial" panose="020B0604020202020204" pitchFamily="34" charset="0"/>
                <a:cs typeface="Arial" panose="020B0604020202020204" pitchFamily="34" charset="0"/>
              </a:rPr>
              <a:t>В основе сюжета — история маленькой уральской речки </a:t>
            </a:r>
            <a:r>
              <a:rPr lang="ru-RU" sz="1400" dirty="0" err="1">
                <a:solidFill>
                  <a:prstClr val="black"/>
                </a:solidFill>
                <a:latin typeface="Arial" panose="020B0604020202020204" pitchFamily="34" charset="0"/>
                <a:cs typeface="Arial" panose="020B0604020202020204" pitchFamily="34" charset="0"/>
              </a:rPr>
              <a:t>Мельковки</a:t>
            </a:r>
            <a:r>
              <a:rPr lang="ru-RU" sz="1400" dirty="0">
                <a:solidFill>
                  <a:prstClr val="black"/>
                </a:solidFill>
                <a:latin typeface="Arial" panose="020B0604020202020204" pitchFamily="34" charset="0"/>
                <a:cs typeface="Arial" panose="020B0604020202020204" pitchFamily="34" charset="0"/>
              </a:rPr>
              <a:t> (изначально Черемшанки), которую местные жители прозвали «золотой». Рассказ повествует о том, как бедный молодец нашёл в её песке золото, что положило начало настоящей золотой лихорадке. Особое место занимает английский купец </a:t>
            </a:r>
            <a:r>
              <a:rPr lang="ru-RU" sz="1400" dirty="0" err="1">
                <a:solidFill>
                  <a:prstClr val="black"/>
                </a:solidFill>
                <a:latin typeface="Arial" panose="020B0604020202020204" pitchFamily="34" charset="0"/>
                <a:cs typeface="Arial" panose="020B0604020202020204" pitchFamily="34" charset="0"/>
              </a:rPr>
              <a:t>Меджер</a:t>
            </a:r>
            <a:r>
              <a:rPr lang="ru-RU" sz="1400" dirty="0">
                <a:solidFill>
                  <a:prstClr val="black"/>
                </a:solidFill>
                <a:latin typeface="Arial" panose="020B0604020202020204" pitchFamily="34" charset="0"/>
                <a:cs typeface="Arial" panose="020B0604020202020204" pitchFamily="34" charset="0"/>
              </a:rPr>
              <a:t>, построивший </a:t>
            </a:r>
            <a:r>
              <a:rPr lang="ru-RU" sz="1400" dirty="0" err="1">
                <a:solidFill>
                  <a:prstClr val="black"/>
                </a:solidFill>
                <a:latin typeface="Arial" panose="020B0604020202020204" pitchFamily="34" charset="0"/>
                <a:cs typeface="Arial" panose="020B0604020202020204" pitchFamily="34" charset="0"/>
              </a:rPr>
              <a:t>золотопромывальную</a:t>
            </a:r>
            <a:r>
              <a:rPr lang="ru-RU" sz="1400" dirty="0">
                <a:solidFill>
                  <a:prstClr val="black"/>
                </a:solidFill>
                <a:latin typeface="Arial" panose="020B0604020202020204" pitchFamily="34" charset="0"/>
                <a:cs typeface="Arial" panose="020B0604020202020204" pitchFamily="34" charset="0"/>
              </a:rPr>
              <a:t> машину и фабрику, но убитый грабителями. Позже дело продолжило семейство </a:t>
            </a:r>
            <a:r>
              <a:rPr lang="ru-RU" sz="1400" dirty="0" err="1">
                <a:solidFill>
                  <a:prstClr val="black"/>
                </a:solidFill>
                <a:latin typeface="Arial" panose="020B0604020202020204" pitchFamily="34" charset="0"/>
                <a:cs typeface="Arial" panose="020B0604020202020204" pitchFamily="34" charset="0"/>
              </a:rPr>
              <a:t>Тет</a:t>
            </a:r>
            <a:r>
              <a:rPr lang="ru-RU" sz="1400" dirty="0">
                <a:solidFill>
                  <a:prstClr val="black"/>
                </a:solidFill>
                <a:latin typeface="Arial" panose="020B0604020202020204" pitchFamily="34" charset="0"/>
                <a:cs typeface="Arial" panose="020B0604020202020204" pitchFamily="34" charset="0"/>
              </a:rPr>
              <a:t>, объединившее фабрики и основавшее завод «</a:t>
            </a:r>
            <a:r>
              <a:rPr lang="ru-RU" sz="1400" dirty="0" err="1">
                <a:solidFill>
                  <a:prstClr val="black"/>
                </a:solidFill>
                <a:latin typeface="Arial" panose="020B0604020202020204" pitchFamily="34" charset="0"/>
                <a:cs typeface="Arial" panose="020B0604020202020204" pitchFamily="34" charset="0"/>
              </a:rPr>
              <a:t>Уралтрансмаш</a:t>
            </a:r>
            <a:r>
              <a:rPr lang="ru-RU" sz="1400" dirty="0">
                <a:solidFill>
                  <a:prstClr val="black"/>
                </a:solidFill>
                <a:latin typeface="Arial" panose="020B0604020202020204" pitchFamily="34" charset="0"/>
                <a:cs typeface="Arial" panose="020B0604020202020204" pitchFamily="34" charset="0"/>
              </a:rPr>
              <a:t>». Когда золото кончилось, речку стали засорять отходами, а в военные годы использовали как свалку бракованных деталей. В итоге </a:t>
            </a:r>
            <a:r>
              <a:rPr lang="ru-RU" sz="1400" dirty="0" err="1">
                <a:solidFill>
                  <a:prstClr val="black"/>
                </a:solidFill>
                <a:latin typeface="Arial" panose="020B0604020202020204" pitchFamily="34" charset="0"/>
                <a:cs typeface="Arial" panose="020B0604020202020204" pitchFamily="34" charset="0"/>
              </a:rPr>
              <a:t>Мельковку</a:t>
            </a:r>
            <a:r>
              <a:rPr lang="ru-RU" sz="1400" dirty="0">
                <a:solidFill>
                  <a:prstClr val="black"/>
                </a:solidFill>
                <a:latin typeface="Arial" panose="020B0604020202020204" pitchFamily="34" charset="0"/>
                <a:cs typeface="Arial" panose="020B0604020202020204" pitchFamily="34" charset="0"/>
              </a:rPr>
              <a:t> спрятали в подземную трубу, и на карте Екатеринбурга она исчезла. Но легенда о волшебных золотых песчинках живёт до сих пор — речка стала символом надежды на чудо и поиска своего «капельки счастья».</a:t>
            </a:r>
          </a:p>
          <a:p>
            <a:pPr lvl="0" algn="just"/>
            <a:r>
              <a:rPr lang="ru-RU" sz="1400" dirty="0">
                <a:solidFill>
                  <a:prstClr val="black"/>
                </a:solidFill>
                <a:latin typeface="Arial" panose="020B0604020202020204" pitchFamily="34" charset="0"/>
                <a:cs typeface="Arial" panose="020B0604020202020204" pitchFamily="34" charset="0"/>
              </a:rPr>
              <a:t> </a:t>
            </a:r>
          </a:p>
          <a:p>
            <a:pPr lvl="0" algn="just"/>
            <a:r>
              <a:rPr lang="ru-RU" sz="1600" b="1" dirty="0">
                <a:solidFill>
                  <a:prstClr val="black"/>
                </a:solidFill>
                <a:latin typeface="Arial" panose="020B0604020202020204" pitchFamily="34" charset="0"/>
                <a:cs typeface="Arial" panose="020B0604020202020204" pitchFamily="34" charset="0"/>
              </a:rPr>
              <a:t>Методические рекомендации</a:t>
            </a:r>
          </a:p>
          <a:p>
            <a:pPr lvl="0" algn="just"/>
            <a:r>
              <a:rPr lang="ru-RU" sz="1400" dirty="0">
                <a:solidFill>
                  <a:prstClr val="black"/>
                </a:solidFill>
                <a:latin typeface="Arial" panose="020B0604020202020204" pitchFamily="34" charset="0"/>
                <a:cs typeface="Arial" panose="020B0604020202020204" pitchFamily="34" charset="0"/>
              </a:rPr>
              <a:t>Чтение-беседа, занятие по развитию речи и ознакомлению с окружающим миром. Познакомить детей с легендой родного края (Екатеринбург) через сказочную историю о «золотой речке», воспитывать бережное отношение к природе и интерес к истории города.</a:t>
            </a:r>
          </a:p>
          <a:p>
            <a:pPr lvl="0" algn="just"/>
            <a:endParaRPr lang="ru-RU" sz="1400" dirty="0">
              <a:solidFill>
                <a:prstClr val="black"/>
              </a:solidFill>
              <a:latin typeface="Arial" panose="020B0604020202020204" pitchFamily="34" charset="0"/>
              <a:cs typeface="Arial" panose="020B0604020202020204" pitchFamily="34" charset="0"/>
            </a:endParaRPr>
          </a:p>
          <a:p>
            <a:pPr lvl="0" algn="just"/>
            <a:r>
              <a:rPr lang="ru-RU" sz="1400" dirty="0">
                <a:solidFill>
                  <a:prstClr val="black"/>
                </a:solidFill>
                <a:latin typeface="Arial" panose="020B0604020202020204" pitchFamily="34" charset="0"/>
                <a:cs typeface="Arial" panose="020B0604020202020204" pitchFamily="34" charset="0"/>
              </a:rPr>
              <a:t>   </a:t>
            </a:r>
          </a:p>
          <a:p>
            <a:pPr lvl="0" algn="just"/>
            <a:endParaRPr lang="ru-RU" sz="1400" dirty="0">
              <a:solidFill>
                <a:prstClr val="black"/>
              </a:solidFill>
              <a:latin typeface="Arial" panose="020B0604020202020204" pitchFamily="34" charset="0"/>
              <a:cs typeface="Arial" panose="020B0604020202020204" pitchFamily="34" charset="0"/>
            </a:endParaRPr>
          </a:p>
          <a:p>
            <a:pPr lvl="0" algn="just"/>
            <a:endParaRPr lang="ru-RU" sz="1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0508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6AA3AA-A021-42DF-A00C-35214E0E6EB5}"/>
              </a:ext>
            </a:extLst>
          </p:cNvPr>
          <p:cNvSpPr txBox="1"/>
          <p:nvPr/>
        </p:nvSpPr>
        <p:spPr>
          <a:xfrm>
            <a:off x="161366" y="1116106"/>
            <a:ext cx="6521822" cy="8556188"/>
          </a:xfrm>
          <a:prstGeom prst="rect">
            <a:avLst/>
          </a:prstGeom>
          <a:noFill/>
        </p:spPr>
        <p:txBody>
          <a:bodyPr wrap="square" rtlCol="0">
            <a:spAutoFit/>
          </a:bodyPr>
          <a:lstStyle/>
          <a:p>
            <a:r>
              <a:rPr lang="ru-RU" sz="2000" b="1" dirty="0">
                <a:latin typeface="Arial" panose="020B0604020202020204" pitchFamily="34" charset="0"/>
                <a:cs typeface="Arial" panose="020B0604020202020204" pitchFamily="34" charset="0"/>
              </a:rPr>
              <a:t>Адаптированная сказка для малышей (3-5 лет)</a:t>
            </a:r>
          </a:p>
          <a:p>
            <a:endParaRPr lang="ru-RU" sz="2000" b="1" dirty="0">
              <a:latin typeface="Arial" panose="020B0604020202020204" pitchFamily="34" charset="0"/>
              <a:cs typeface="Arial" panose="020B0604020202020204" pitchFamily="34" charset="0"/>
            </a:endParaRPr>
          </a:p>
          <a:p>
            <a:r>
              <a:rPr lang="ru-RU" sz="1600" b="1" dirty="0">
                <a:latin typeface="Arial" panose="020B0604020202020204" pitchFamily="34" charset="0"/>
                <a:cs typeface="Arial" panose="020B0604020202020204" pitchFamily="34" charset="0"/>
              </a:rPr>
              <a:t>                                      «Золотая речка»</a:t>
            </a:r>
          </a:p>
          <a:p>
            <a:r>
              <a:rPr lang="ru-RU" sz="1400" dirty="0">
                <a:latin typeface="Arial" panose="020B0604020202020204" pitchFamily="34" charset="0"/>
                <a:cs typeface="Arial" panose="020B0604020202020204" pitchFamily="34" charset="0"/>
              </a:rPr>
              <a:t>В городе Екатеринбурге текла маленькая, но очень красивая речка. Звали её </a:t>
            </a:r>
            <a:r>
              <a:rPr lang="ru-RU" sz="1400" dirty="0" err="1">
                <a:latin typeface="Arial" panose="020B0604020202020204" pitchFamily="34" charset="0"/>
                <a:cs typeface="Arial" panose="020B0604020202020204" pitchFamily="34" charset="0"/>
              </a:rPr>
              <a:t>Мельковка</a:t>
            </a:r>
            <a:r>
              <a:rPr lang="ru-RU" sz="1400" dirty="0">
                <a:latin typeface="Arial" panose="020B0604020202020204" pitchFamily="34" charset="0"/>
                <a:cs typeface="Arial" panose="020B0604020202020204" pitchFamily="34" charset="0"/>
              </a:rPr>
              <a:t>. А местные жители называли её золотой речкой.</a:t>
            </a:r>
          </a:p>
          <a:p>
            <a:r>
              <a:rPr lang="ru-RU" sz="1400" dirty="0">
                <a:latin typeface="Arial" panose="020B0604020202020204" pitchFamily="34" charset="0"/>
                <a:cs typeface="Arial" panose="020B0604020202020204" pitchFamily="34" charset="0"/>
              </a:rPr>
              <a:t>Почему золотой? Сейчас расскажу.</a:t>
            </a:r>
          </a:p>
          <a:p>
            <a:r>
              <a:rPr lang="ru-RU" sz="1400" dirty="0">
                <a:latin typeface="Arial" panose="020B0604020202020204" pitchFamily="34" charset="0"/>
                <a:cs typeface="Arial" panose="020B0604020202020204" pitchFamily="34" charset="0"/>
              </a:rPr>
              <a:t>Давным-давно один бедный человек пришёл к речке и увидел: песок на дне блестит, как маленькие золотые монетки! Он набрал полный мешок и стал богатым. С тех пор люди стали приходить к речке и искать золотой песок.</a:t>
            </a:r>
          </a:p>
          <a:p>
            <a:endParaRPr lang="ru-RU" sz="1400" dirty="0">
              <a:latin typeface="Arial" panose="020B0604020202020204" pitchFamily="34" charset="0"/>
              <a:cs typeface="Arial" panose="020B0604020202020204" pitchFamily="34" charset="0"/>
            </a:endParaRPr>
          </a:p>
          <a:p>
            <a:r>
              <a:rPr lang="ru-RU" sz="1400" dirty="0">
                <a:latin typeface="Arial" panose="020B0604020202020204" pitchFamily="34" charset="0"/>
                <a:cs typeface="Arial" panose="020B0604020202020204" pitchFamily="34" charset="0"/>
              </a:rPr>
              <a:t>Один умелый мастер из Англии даже построил на берегу машину, которая сама промывала песок и добывала </a:t>
            </a:r>
            <a:r>
              <a:rPr lang="ru-RU" sz="1400" dirty="0" err="1">
                <a:latin typeface="Arial" panose="020B0604020202020204" pitchFamily="34" charset="0"/>
                <a:cs typeface="Arial" panose="020B0604020202020204" pitchFamily="34" charset="0"/>
              </a:rPr>
              <a:t>золотинки</a:t>
            </a:r>
            <a:r>
              <a:rPr lang="ru-RU" sz="1400" dirty="0">
                <a:latin typeface="Arial" panose="020B0604020202020204" pitchFamily="34" charset="0"/>
                <a:cs typeface="Arial" panose="020B0604020202020204" pitchFamily="34" charset="0"/>
              </a:rPr>
              <a:t>. А потом на этом месте вырос большой завод.</a:t>
            </a:r>
          </a:p>
          <a:p>
            <a:r>
              <a:rPr lang="ru-RU" sz="1400" dirty="0">
                <a:latin typeface="Arial" panose="020B0604020202020204" pitchFamily="34" charset="0"/>
                <a:cs typeface="Arial" panose="020B0604020202020204" pitchFamily="34" charset="0"/>
              </a:rPr>
              <a:t>Речка долго делилась с людьми своим богатством, но потом устала. Золотой песок закончился. А люди стали бросать в речку мусор и отходы с завода. Речке стало очень грустно и обидно.</a:t>
            </a:r>
          </a:p>
          <a:p>
            <a:r>
              <a:rPr lang="ru-RU" sz="1400" dirty="0">
                <a:latin typeface="Arial" panose="020B0604020202020204" pitchFamily="34" charset="0"/>
                <a:cs typeface="Arial" panose="020B0604020202020204" pitchFamily="34" charset="0"/>
              </a:rPr>
              <a:t>В конце концов речку… спрятали. Да-да, её убрали в большую трубу под землю. Теперь на карте города этой речки не найти — она течёт глубоко внизу, под домами и дорогами.</a:t>
            </a:r>
          </a:p>
          <a:p>
            <a:r>
              <a:rPr lang="ru-RU" sz="1400" dirty="0">
                <a:latin typeface="Arial" panose="020B0604020202020204" pitchFamily="34" charset="0"/>
                <a:cs typeface="Arial" panose="020B0604020202020204" pitchFamily="34" charset="0"/>
              </a:rPr>
              <a:t>Но легенда о «золотой речке» осталась. Старожилы (это такие очень старые жители) вспоминают, как они маленькими мальчишками искали на её берегах золотые песчинки. И даже сейчас люди верят, что на дне этой таинственной речки всё ещё сверкают волшебные золотые искорки.</a:t>
            </a:r>
          </a:p>
          <a:p>
            <a:r>
              <a:rPr lang="ru-RU" sz="1400" dirty="0">
                <a:latin typeface="Arial" panose="020B0604020202020204" pitchFamily="34" charset="0"/>
                <a:cs typeface="Arial" panose="020B0604020202020204" pitchFamily="34" charset="0"/>
              </a:rPr>
              <a:t>А вдруг и ты когда-нибудь найдёшь свою маленькую капельку счастья у «золотой речки»? Только помни: речку нужно беречь, не мусорить и не прятать её под землю. Ведь настоящие сокровища — это чистая вода и добрые истории.</a:t>
            </a:r>
          </a:p>
          <a:p>
            <a:endParaRPr lang="ru-RU" sz="1400" dirty="0">
              <a:latin typeface="Arial" panose="020B0604020202020204" pitchFamily="34" charset="0"/>
              <a:cs typeface="Arial" panose="020B0604020202020204" pitchFamily="34" charset="0"/>
            </a:endParaRPr>
          </a:p>
          <a:p>
            <a:r>
              <a:rPr lang="ru-RU" sz="1400" dirty="0">
                <a:latin typeface="Arial" panose="020B0604020202020204" pitchFamily="34" charset="0"/>
                <a:cs typeface="Arial" panose="020B0604020202020204" pitchFamily="34" charset="0"/>
              </a:rPr>
              <a:t>Слова для пояснения: «старожилы» — очень старые люди, которые всё помнят; «легенда» — красивая сказка, похожая на правду.</a:t>
            </a:r>
          </a:p>
          <a:p>
            <a:r>
              <a:rPr lang="ru-RU" sz="1400" dirty="0">
                <a:latin typeface="Arial" panose="020B0604020202020204" pitchFamily="34" charset="0"/>
                <a:cs typeface="Arial" panose="020B0604020202020204" pitchFamily="34" charset="0"/>
              </a:rPr>
              <a:t>· Вопросы после чтения:</a:t>
            </a:r>
          </a:p>
          <a:p>
            <a:r>
              <a:rPr lang="ru-RU" sz="1400" dirty="0">
                <a:latin typeface="Arial" panose="020B0604020202020204" pitchFamily="34" charset="0"/>
                <a:cs typeface="Arial" panose="020B0604020202020204" pitchFamily="34" charset="0"/>
              </a:rPr>
              <a:t>  · Что блестело на дне речки?</a:t>
            </a:r>
          </a:p>
          <a:p>
            <a:r>
              <a:rPr lang="ru-RU" sz="1400" dirty="0">
                <a:latin typeface="Arial" panose="020B0604020202020204" pitchFamily="34" charset="0"/>
                <a:cs typeface="Arial" panose="020B0604020202020204" pitchFamily="34" charset="0"/>
              </a:rPr>
              <a:t>  · Почему речку пришлось спрятать под землю?</a:t>
            </a:r>
          </a:p>
          <a:p>
            <a:r>
              <a:rPr lang="ru-RU" sz="1400" dirty="0">
                <a:latin typeface="Arial" panose="020B0604020202020204" pitchFamily="34" charset="0"/>
                <a:cs typeface="Arial" panose="020B0604020202020204" pitchFamily="34" charset="0"/>
              </a:rPr>
              <a:t>  · Что нужно делать, чтобы речки не прятались?</a:t>
            </a:r>
          </a:p>
          <a:p>
            <a:r>
              <a:rPr lang="ru-RU" sz="1400" dirty="0">
                <a:latin typeface="Arial" panose="020B0604020202020204" pitchFamily="34" charset="0"/>
                <a:cs typeface="Arial" panose="020B0604020202020204" pitchFamily="34" charset="0"/>
              </a:rPr>
              <a:t>· Маленькая игра: предложите детям «превратиться» в речку — лечь на ковёр и извиваться (течь), а потом «спрятаться» под одеяло-трубу. Это помогает эмоционально прожить историю.</a:t>
            </a:r>
          </a:p>
          <a:p>
            <a:endParaRPr lang="ru-RU" dirty="0"/>
          </a:p>
        </p:txBody>
      </p:sp>
    </p:spTree>
    <p:extLst>
      <p:ext uri="{BB962C8B-B14F-4D97-AF65-F5344CB8AC3E}">
        <p14:creationId xmlns:p14="http://schemas.microsoft.com/office/powerpoint/2010/main" val="4176490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4FFEF3-D2E4-4FED-A060-B93992CD39F0}"/>
              </a:ext>
            </a:extLst>
          </p:cNvPr>
          <p:cNvSpPr txBox="1"/>
          <p:nvPr/>
        </p:nvSpPr>
        <p:spPr>
          <a:xfrm>
            <a:off x="638736" y="1264024"/>
            <a:ext cx="5580528" cy="7232749"/>
          </a:xfrm>
          <a:prstGeom prst="rect">
            <a:avLst/>
          </a:prstGeom>
          <a:noFill/>
        </p:spPr>
        <p:txBody>
          <a:bodyPr wrap="square" rtlCol="0">
            <a:spAutoFit/>
          </a:bodyPr>
          <a:lstStyle/>
          <a:p>
            <a:r>
              <a:rPr lang="ru-RU" sz="1600" dirty="0">
                <a:latin typeface="Arial" panose="020B0604020202020204" pitchFamily="34" charset="0"/>
                <a:cs typeface="Arial" panose="020B0604020202020204" pitchFamily="34" charset="0"/>
              </a:rPr>
              <a:t>                     </a:t>
            </a:r>
            <a:r>
              <a:rPr lang="ru-RU" sz="1600" b="1" dirty="0">
                <a:latin typeface="Arial" panose="020B0604020202020204" pitchFamily="34" charset="0"/>
                <a:cs typeface="Arial" panose="020B0604020202020204" pitchFamily="34" charset="0"/>
              </a:rPr>
              <a:t>Легенда о «Золотой речке»</a:t>
            </a:r>
          </a:p>
          <a:p>
            <a:pPr algn="just"/>
            <a:r>
              <a:rPr lang="ru-RU" sz="1400" dirty="0">
                <a:latin typeface="Arial" panose="020B0604020202020204" pitchFamily="34" charset="0"/>
                <a:cs typeface="Arial" panose="020B0604020202020204" pitchFamily="34" charset="0"/>
              </a:rPr>
              <a:t>В далеком и замечательном городе Екатеринбурге есть маленькая речка, которая называется </a:t>
            </a:r>
            <a:r>
              <a:rPr lang="ru-RU" sz="1400" dirty="0" err="1">
                <a:latin typeface="Arial" panose="020B0604020202020204" pitchFamily="34" charset="0"/>
                <a:cs typeface="Arial" panose="020B0604020202020204" pitchFamily="34" charset="0"/>
              </a:rPr>
              <a:t>Мельковка</a:t>
            </a:r>
            <a:r>
              <a:rPr lang="ru-RU" sz="1400" dirty="0">
                <a:latin typeface="Arial" panose="020B0604020202020204" pitchFamily="34" charset="0"/>
                <a:cs typeface="Arial" panose="020B0604020202020204" pitchFamily="34" charset="0"/>
              </a:rPr>
              <a:t>. Она не большая, но у неё есть много удивительных историй, и все местные жители зовут её «золотой речкой».</a:t>
            </a:r>
          </a:p>
          <a:p>
            <a:pPr algn="just"/>
            <a:r>
              <a:rPr lang="ru-RU" sz="1400" dirty="0">
                <a:latin typeface="Arial" panose="020B0604020202020204" pitchFamily="34" charset="0"/>
                <a:cs typeface="Arial" panose="020B0604020202020204" pitchFamily="34" charset="0"/>
              </a:rPr>
              <a:t>Когда-то речку звали Черемшанка. Рядом с ней была деревенька </a:t>
            </a:r>
            <a:r>
              <a:rPr lang="ru-RU" sz="1400" dirty="0" err="1">
                <a:latin typeface="Arial" panose="020B0604020202020204" pitchFamily="34" charset="0"/>
                <a:cs typeface="Arial" panose="020B0604020202020204" pitchFamily="34" charset="0"/>
              </a:rPr>
              <a:t>Мельковая</a:t>
            </a:r>
            <a:r>
              <a:rPr lang="ru-RU" sz="1400" dirty="0">
                <a:latin typeface="Arial" panose="020B0604020202020204" pitchFamily="34" charset="0"/>
                <a:cs typeface="Arial" panose="020B0604020202020204" pitchFamily="34" charset="0"/>
              </a:rPr>
              <a:t>. Люди из этой деревни рубили дрова и добывали уголь для больших заводов. Со временем речку стали называть в честь этой деревни.</a:t>
            </a:r>
          </a:p>
          <a:p>
            <a:pPr algn="just"/>
            <a:r>
              <a:rPr lang="ru-RU" sz="1400" dirty="0">
                <a:latin typeface="Arial" panose="020B0604020202020204" pitchFamily="34" charset="0"/>
                <a:cs typeface="Arial" panose="020B0604020202020204" pitchFamily="34" charset="0"/>
              </a:rPr>
              <a:t>Слышали ли вы о волшебной легенде?  Говорят, что давным-давно один бедный молодец пришёл к речке, желая найти сокровища. Он заметил, как на солнце блестит вода, и вдруг увидел, что песок в реке искрится, как золотые монеты!</a:t>
            </a:r>
          </a:p>
          <a:p>
            <a:pPr algn="just"/>
            <a:r>
              <a:rPr lang="ru-RU" sz="1400" dirty="0">
                <a:latin typeface="Arial" panose="020B0604020202020204" pitchFamily="34" charset="0"/>
                <a:cs typeface="Arial" panose="020B0604020202020204" pitchFamily="34" charset="0"/>
              </a:rPr>
              <a:t>Он начал копать песок и собрал полный мешок золота! Молодец был так счастлив и помчался в город. По городу поползли слухи о его внезапном богатстве, люди стали приходить на эту речку и добывать золото. </a:t>
            </a:r>
          </a:p>
          <a:p>
            <a:pPr algn="just"/>
            <a:endParaRPr lang="ru-RU" sz="1400" dirty="0">
              <a:latin typeface="Arial" panose="020B0604020202020204" pitchFamily="34" charset="0"/>
              <a:cs typeface="Arial" panose="020B0604020202020204" pitchFamily="34" charset="0"/>
            </a:endParaRPr>
          </a:p>
          <a:p>
            <a:pPr algn="just"/>
            <a:endParaRPr lang="ru-RU" sz="1400" dirty="0">
              <a:latin typeface="Arial" panose="020B0604020202020204" pitchFamily="34" charset="0"/>
              <a:cs typeface="Arial" panose="020B0604020202020204" pitchFamily="34" charset="0"/>
            </a:endParaRPr>
          </a:p>
          <a:p>
            <a:pPr algn="just"/>
            <a:endParaRPr lang="ru-RU" sz="1400" dirty="0">
              <a:latin typeface="Arial" panose="020B0604020202020204" pitchFamily="34" charset="0"/>
              <a:cs typeface="Arial" panose="020B0604020202020204" pitchFamily="34" charset="0"/>
            </a:endParaRPr>
          </a:p>
          <a:p>
            <a:pPr algn="just"/>
            <a:endParaRPr lang="ru-RU" sz="1400" dirty="0">
              <a:latin typeface="Arial" panose="020B0604020202020204" pitchFamily="34" charset="0"/>
              <a:cs typeface="Arial" panose="020B0604020202020204" pitchFamily="34" charset="0"/>
            </a:endParaRPr>
          </a:p>
          <a:p>
            <a:pPr algn="just"/>
            <a:endParaRPr lang="ru-RU" sz="1400" dirty="0">
              <a:latin typeface="Arial" panose="020B0604020202020204" pitchFamily="34" charset="0"/>
              <a:cs typeface="Arial" panose="020B0604020202020204" pitchFamily="34" charset="0"/>
            </a:endParaRPr>
          </a:p>
          <a:p>
            <a:pPr algn="just"/>
            <a:endParaRPr lang="ru-RU" sz="1400" dirty="0">
              <a:latin typeface="Arial" panose="020B0604020202020204" pitchFamily="34" charset="0"/>
              <a:cs typeface="Arial" panose="020B0604020202020204" pitchFamily="34" charset="0"/>
            </a:endParaRPr>
          </a:p>
          <a:p>
            <a:pPr algn="just"/>
            <a:endParaRPr lang="ru-RU" sz="1400" dirty="0">
              <a:latin typeface="Arial" panose="020B0604020202020204" pitchFamily="34" charset="0"/>
              <a:cs typeface="Arial" panose="020B0604020202020204" pitchFamily="34" charset="0"/>
            </a:endParaRPr>
          </a:p>
          <a:p>
            <a:pPr algn="just"/>
            <a:endParaRPr lang="ru-RU" sz="1400" dirty="0">
              <a:latin typeface="Arial" panose="020B0604020202020204" pitchFamily="34" charset="0"/>
              <a:cs typeface="Arial" panose="020B0604020202020204" pitchFamily="34" charset="0"/>
            </a:endParaRPr>
          </a:p>
          <a:p>
            <a:pPr algn="just"/>
            <a:endParaRPr lang="ru-RU" sz="1400" dirty="0">
              <a:latin typeface="Arial" panose="020B0604020202020204" pitchFamily="34" charset="0"/>
              <a:cs typeface="Arial" panose="020B0604020202020204" pitchFamily="34" charset="0"/>
            </a:endParaRPr>
          </a:p>
          <a:p>
            <a:pPr algn="just"/>
            <a:endParaRPr lang="ru-RU" sz="1400" dirty="0">
              <a:latin typeface="Arial" panose="020B0604020202020204" pitchFamily="34" charset="0"/>
              <a:cs typeface="Arial" panose="020B0604020202020204" pitchFamily="34" charset="0"/>
            </a:endParaRPr>
          </a:p>
          <a:p>
            <a:pPr algn="just"/>
            <a:endParaRPr lang="ru-RU" sz="1400" dirty="0">
              <a:latin typeface="Arial" panose="020B0604020202020204" pitchFamily="34" charset="0"/>
              <a:cs typeface="Arial" panose="020B0604020202020204" pitchFamily="34" charset="0"/>
            </a:endParaRPr>
          </a:p>
          <a:p>
            <a:pPr algn="just"/>
            <a:endParaRPr lang="ru-RU" sz="1400" dirty="0">
              <a:latin typeface="Arial" panose="020B0604020202020204" pitchFamily="34" charset="0"/>
              <a:cs typeface="Arial" panose="020B0604020202020204" pitchFamily="34" charset="0"/>
            </a:endParaRPr>
          </a:p>
          <a:p>
            <a:pPr algn="just"/>
            <a:endParaRPr lang="ru-RU" sz="1400" dirty="0">
              <a:latin typeface="Arial" panose="020B0604020202020204" pitchFamily="34" charset="0"/>
              <a:cs typeface="Arial" panose="020B0604020202020204" pitchFamily="34" charset="0"/>
            </a:endParaRPr>
          </a:p>
          <a:p>
            <a:pPr algn="just"/>
            <a:endParaRPr lang="ru-RU" sz="1400" dirty="0">
              <a:latin typeface="Arial" panose="020B0604020202020204" pitchFamily="34" charset="0"/>
              <a:cs typeface="Arial" panose="020B0604020202020204" pitchFamily="34" charset="0"/>
            </a:endParaRPr>
          </a:p>
          <a:p>
            <a:pPr algn="just"/>
            <a:endParaRPr lang="ru-RU" sz="1400" dirty="0">
              <a:latin typeface="Arial" panose="020B0604020202020204" pitchFamily="34" charset="0"/>
              <a:cs typeface="Arial" panose="020B0604020202020204" pitchFamily="34" charset="0"/>
            </a:endParaRPr>
          </a:p>
          <a:p>
            <a:pPr algn="just"/>
            <a:endParaRPr lang="ru-RU" sz="1400" dirty="0">
              <a:latin typeface="Arial" panose="020B0604020202020204" pitchFamily="34" charset="0"/>
              <a:cs typeface="Arial" panose="020B0604020202020204" pitchFamily="34" charset="0"/>
            </a:endParaRPr>
          </a:p>
        </p:txBody>
      </p:sp>
      <p:pic>
        <p:nvPicPr>
          <p:cNvPr id="4" name="Рисунок 3">
            <a:extLst>
              <a:ext uri="{FF2B5EF4-FFF2-40B4-BE49-F238E27FC236}">
                <a16:creationId xmlns:a16="http://schemas.microsoft.com/office/drawing/2014/main" id="{5B47FF24-FE3F-4BA0-BA5A-43535268FE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649823" y="4117562"/>
            <a:ext cx="3363376" cy="5385548"/>
          </a:xfrm>
          <a:prstGeom prst="rect">
            <a:avLst/>
          </a:prstGeom>
        </p:spPr>
      </p:pic>
      <p:sp>
        <p:nvSpPr>
          <p:cNvPr id="6" name="TextBox 5">
            <a:extLst>
              <a:ext uri="{FF2B5EF4-FFF2-40B4-BE49-F238E27FC236}">
                <a16:creationId xmlns:a16="http://schemas.microsoft.com/office/drawing/2014/main" id="{E3067003-3468-4280-B91C-2A44C86757F6}"/>
              </a:ext>
            </a:extLst>
          </p:cNvPr>
          <p:cNvSpPr txBox="1"/>
          <p:nvPr/>
        </p:nvSpPr>
        <p:spPr>
          <a:xfrm>
            <a:off x="638737" y="8641976"/>
            <a:ext cx="4928346" cy="646331"/>
          </a:xfrm>
          <a:prstGeom prst="rect">
            <a:avLst/>
          </a:prstGeom>
          <a:noFill/>
        </p:spPr>
        <p:txBody>
          <a:bodyPr wrap="square" rtlCol="0">
            <a:spAutoFit/>
          </a:bodyPr>
          <a:lstStyle/>
          <a:p>
            <a:r>
              <a:rPr lang="ru-RU" sz="1200" dirty="0">
                <a:latin typeface="Arial" panose="020B0604020202020204" pitchFamily="34" charset="0"/>
                <a:cs typeface="Arial" panose="020B0604020202020204" pitchFamily="34" charset="0"/>
              </a:rPr>
              <a:t>«Екатеринбургский заводской пруд» </a:t>
            </a:r>
          </a:p>
          <a:p>
            <a:r>
              <a:rPr lang="ru-RU" sz="1200" dirty="0">
                <a:latin typeface="Arial" panose="020B0604020202020204" pitchFamily="34" charset="0"/>
                <a:cs typeface="Arial" panose="020B0604020202020204" pitchFamily="34" charset="0"/>
              </a:rPr>
              <a:t>Научно популярное издание «Мы можем все»</a:t>
            </a:r>
          </a:p>
          <a:p>
            <a:r>
              <a:rPr lang="ru-RU" sz="1200" dirty="0">
                <a:latin typeface="Arial" panose="020B0604020202020204" pitchFamily="34" charset="0"/>
                <a:cs typeface="Arial" panose="020B0604020202020204" pitchFamily="34" charset="0"/>
              </a:rPr>
              <a:t>Независимый Институт  истории материальной культуры</a:t>
            </a:r>
          </a:p>
        </p:txBody>
      </p:sp>
    </p:spTree>
    <p:extLst>
      <p:ext uri="{BB962C8B-B14F-4D97-AF65-F5344CB8AC3E}">
        <p14:creationId xmlns:p14="http://schemas.microsoft.com/office/powerpoint/2010/main" val="1875835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93291D-8F0B-4119-8B64-C5A47E99AE62}"/>
              </a:ext>
            </a:extLst>
          </p:cNvPr>
          <p:cNvSpPr txBox="1"/>
          <p:nvPr/>
        </p:nvSpPr>
        <p:spPr>
          <a:xfrm>
            <a:off x="376518" y="1460462"/>
            <a:ext cx="6104964" cy="369332"/>
          </a:xfrm>
          <a:prstGeom prst="rect">
            <a:avLst/>
          </a:prstGeom>
          <a:noFill/>
        </p:spPr>
        <p:txBody>
          <a:bodyPr wrap="square" rtlCol="0">
            <a:spAutoFit/>
          </a:bodyPr>
          <a:lstStyle/>
          <a:p>
            <a:pPr algn="just"/>
            <a:r>
              <a:rPr lang="ru-RU" dirty="0"/>
              <a:t> </a:t>
            </a:r>
            <a:endParaRPr lang="ru-RU" sz="1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CB4F3FF-2E9E-45DE-AC33-549321DE1723}"/>
              </a:ext>
            </a:extLst>
          </p:cNvPr>
          <p:cNvSpPr txBox="1"/>
          <p:nvPr/>
        </p:nvSpPr>
        <p:spPr>
          <a:xfrm>
            <a:off x="376519" y="1250576"/>
            <a:ext cx="6104964" cy="8032968"/>
          </a:xfrm>
          <a:prstGeom prst="rect">
            <a:avLst/>
          </a:prstGeom>
          <a:noFill/>
        </p:spPr>
        <p:txBody>
          <a:bodyPr wrap="square" rtlCol="0">
            <a:spAutoFit/>
          </a:bodyPr>
          <a:lstStyle/>
          <a:p>
            <a:pPr algn="just"/>
            <a:r>
              <a:rPr lang="ru-RU" sz="1400" dirty="0">
                <a:latin typeface="Arial" panose="020B0604020202020204" pitchFamily="34" charset="0"/>
                <a:cs typeface="Arial" panose="020B0604020202020204" pitchFamily="34" charset="0"/>
              </a:rPr>
              <a:t>В это же время купец </a:t>
            </a:r>
            <a:r>
              <a:rPr lang="ru-RU" sz="1400" dirty="0" err="1">
                <a:latin typeface="Arial" panose="020B0604020202020204" pitchFamily="34" charset="0"/>
                <a:cs typeface="Arial" panose="020B0604020202020204" pitchFamily="34" charset="0"/>
              </a:rPr>
              <a:t>Меджер</a:t>
            </a:r>
            <a:r>
              <a:rPr lang="ru-RU" sz="1400" dirty="0">
                <a:latin typeface="Arial" panose="020B0604020202020204" pitchFamily="34" charset="0"/>
                <a:cs typeface="Arial" panose="020B0604020202020204" pitchFamily="34" charset="0"/>
              </a:rPr>
              <a:t> из Англии приехал в Екатеринбург для постройки фабрики паровых и другого рода разных машин для горных заводов. Добывая торф для топки металлургических печей, на берегу речки </a:t>
            </a:r>
            <a:r>
              <a:rPr lang="ru-RU" sz="1400" dirty="0" err="1">
                <a:latin typeface="Arial" panose="020B0604020202020204" pitchFamily="34" charset="0"/>
                <a:cs typeface="Arial" panose="020B0604020202020204" pitchFamily="34" charset="0"/>
              </a:rPr>
              <a:t>Мельковка</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Меджер</a:t>
            </a:r>
            <a:r>
              <a:rPr lang="ru-RU" sz="1400" dirty="0">
                <a:latin typeface="Arial" panose="020B0604020202020204" pitchFamily="34" charset="0"/>
                <a:cs typeface="Arial" panose="020B0604020202020204" pitchFamily="34" charset="0"/>
              </a:rPr>
              <a:t> обнаружил золотую жилу, воспользовавшись ею, он построил </a:t>
            </a:r>
            <a:r>
              <a:rPr lang="ru-RU" sz="1400" dirty="0" err="1">
                <a:latin typeface="Arial" panose="020B0604020202020204" pitchFamily="34" charset="0"/>
                <a:cs typeface="Arial" panose="020B0604020202020204" pitchFamily="34" charset="0"/>
              </a:rPr>
              <a:t>золотопромывальную</a:t>
            </a:r>
            <a:r>
              <a:rPr lang="ru-RU" sz="1400" dirty="0">
                <a:latin typeface="Arial" panose="020B0604020202020204" pitchFamily="34" charset="0"/>
                <a:cs typeface="Arial" panose="020B0604020202020204" pitchFamily="34" charset="0"/>
              </a:rPr>
              <a:t> машину собственной конструкции и стал добывать золотой песок.</a:t>
            </a:r>
          </a:p>
          <a:p>
            <a:pPr algn="just"/>
            <a:endParaRPr lang="ru-RU" sz="1400" dirty="0">
              <a:latin typeface="Arial" panose="020B0604020202020204" pitchFamily="34" charset="0"/>
              <a:cs typeface="Arial" panose="020B0604020202020204" pitchFamily="34" charset="0"/>
            </a:endParaRPr>
          </a:p>
          <a:p>
            <a:pPr algn="just"/>
            <a:endParaRPr lang="ru-RU" sz="1400" dirty="0">
              <a:latin typeface="Arial" panose="020B0604020202020204" pitchFamily="34" charset="0"/>
              <a:cs typeface="Arial" panose="020B0604020202020204" pitchFamily="34" charset="0"/>
            </a:endParaRPr>
          </a:p>
          <a:p>
            <a:pPr algn="just"/>
            <a:endParaRPr lang="ru-RU" sz="1400" dirty="0">
              <a:latin typeface="Arial" panose="020B0604020202020204" pitchFamily="34" charset="0"/>
              <a:cs typeface="Arial" panose="020B0604020202020204" pitchFamily="34" charset="0"/>
            </a:endParaRPr>
          </a:p>
          <a:p>
            <a:pPr algn="just"/>
            <a:endParaRPr lang="ru-RU" sz="1400" dirty="0">
              <a:latin typeface="Arial" panose="020B0604020202020204" pitchFamily="34" charset="0"/>
              <a:cs typeface="Arial" panose="020B0604020202020204" pitchFamily="34" charset="0"/>
            </a:endParaRPr>
          </a:p>
          <a:p>
            <a:pPr algn="just"/>
            <a:endParaRPr lang="ru-RU" sz="1400" dirty="0">
              <a:latin typeface="Arial" panose="020B0604020202020204" pitchFamily="34" charset="0"/>
              <a:cs typeface="Arial" panose="020B0604020202020204" pitchFamily="34" charset="0"/>
            </a:endParaRPr>
          </a:p>
          <a:p>
            <a:pPr algn="just"/>
            <a:endParaRPr lang="ru-RU" sz="1400" dirty="0">
              <a:latin typeface="Arial" panose="020B0604020202020204" pitchFamily="34" charset="0"/>
              <a:cs typeface="Arial" panose="020B0604020202020204" pitchFamily="34" charset="0"/>
            </a:endParaRPr>
          </a:p>
          <a:p>
            <a:pPr algn="just"/>
            <a:endParaRPr lang="ru-RU" sz="1400" dirty="0">
              <a:latin typeface="Arial" panose="020B0604020202020204" pitchFamily="34" charset="0"/>
              <a:cs typeface="Arial" panose="020B0604020202020204" pitchFamily="34" charset="0"/>
            </a:endParaRPr>
          </a:p>
          <a:p>
            <a:pPr algn="just"/>
            <a:r>
              <a:rPr lang="ru-RU" sz="1400" dirty="0">
                <a:latin typeface="Arial" panose="020B0604020202020204" pitchFamily="34" charset="0"/>
                <a:cs typeface="Arial" panose="020B0604020202020204" pitchFamily="34" charset="0"/>
              </a:rPr>
              <a:t> </a:t>
            </a:r>
          </a:p>
          <a:p>
            <a:pPr algn="just"/>
            <a:endParaRPr lang="ru-RU" sz="1400" dirty="0">
              <a:latin typeface="Arial" panose="020B0604020202020204" pitchFamily="34" charset="0"/>
              <a:cs typeface="Arial" panose="020B0604020202020204" pitchFamily="34" charset="0"/>
            </a:endParaRPr>
          </a:p>
          <a:p>
            <a:pPr algn="just"/>
            <a:endParaRPr lang="ru-RU" sz="1400" dirty="0">
              <a:latin typeface="Arial" panose="020B0604020202020204" pitchFamily="34" charset="0"/>
              <a:cs typeface="Arial" panose="020B0604020202020204" pitchFamily="34" charset="0"/>
            </a:endParaRPr>
          </a:p>
          <a:p>
            <a:pPr algn="just"/>
            <a:endParaRPr lang="ru-RU" sz="1400" dirty="0">
              <a:latin typeface="Arial" panose="020B0604020202020204" pitchFamily="34" charset="0"/>
              <a:cs typeface="Arial" panose="020B0604020202020204" pitchFamily="34" charset="0"/>
            </a:endParaRPr>
          </a:p>
          <a:p>
            <a:pPr algn="just"/>
            <a:endParaRPr lang="ru-RU" sz="1400" dirty="0">
              <a:latin typeface="Arial" panose="020B0604020202020204" pitchFamily="34" charset="0"/>
              <a:cs typeface="Arial" panose="020B0604020202020204" pitchFamily="34" charset="0"/>
            </a:endParaRPr>
          </a:p>
          <a:p>
            <a:pPr algn="just"/>
            <a:endParaRPr lang="ru-RU" sz="1400" dirty="0">
              <a:latin typeface="Arial" panose="020B0604020202020204" pitchFamily="34" charset="0"/>
              <a:cs typeface="Arial" panose="020B0604020202020204" pitchFamily="34" charset="0"/>
            </a:endParaRPr>
          </a:p>
          <a:p>
            <a:pPr algn="just"/>
            <a:endParaRPr lang="ru-RU" sz="1400" dirty="0">
              <a:latin typeface="Arial" panose="020B0604020202020204" pitchFamily="34" charset="0"/>
              <a:cs typeface="Arial" panose="020B0604020202020204" pitchFamily="34" charset="0"/>
            </a:endParaRPr>
          </a:p>
          <a:p>
            <a:pPr algn="just"/>
            <a:r>
              <a:rPr lang="ru-RU" sz="1400" dirty="0">
                <a:latin typeface="Arial" panose="020B0604020202020204" pitchFamily="34" charset="0"/>
                <a:cs typeface="Arial" panose="020B0604020202020204" pitchFamily="34" charset="0"/>
              </a:rPr>
              <a:t>Золото добывали много лет, его было так много, что он построил  фабрику по добыче золота, но история золотой речки на этом не закончилась. </a:t>
            </a:r>
          </a:p>
          <a:p>
            <a:pPr algn="just"/>
            <a:endParaRPr lang="ru-RU" sz="1400" dirty="0">
              <a:latin typeface="Arial" panose="020B0604020202020204" pitchFamily="34" charset="0"/>
              <a:cs typeface="Arial" panose="020B0604020202020204" pitchFamily="34" charset="0"/>
            </a:endParaRPr>
          </a:p>
          <a:p>
            <a:pPr algn="just"/>
            <a:endParaRPr lang="ru-RU" sz="1400" dirty="0">
              <a:latin typeface="Arial" panose="020B0604020202020204" pitchFamily="34" charset="0"/>
              <a:cs typeface="Arial" panose="020B0604020202020204" pitchFamily="34" charset="0"/>
            </a:endParaRPr>
          </a:p>
          <a:p>
            <a:pPr algn="just"/>
            <a:endParaRPr lang="ru-RU" sz="1400" dirty="0">
              <a:latin typeface="Arial" panose="020B0604020202020204" pitchFamily="34" charset="0"/>
              <a:cs typeface="Arial" panose="020B0604020202020204" pitchFamily="34" charset="0"/>
            </a:endParaRPr>
          </a:p>
          <a:p>
            <a:pPr algn="just"/>
            <a:endParaRPr lang="ru-RU" sz="1400" dirty="0">
              <a:latin typeface="Arial" panose="020B0604020202020204" pitchFamily="34" charset="0"/>
              <a:cs typeface="Arial" panose="020B0604020202020204" pitchFamily="34" charset="0"/>
            </a:endParaRPr>
          </a:p>
          <a:p>
            <a:pPr algn="just"/>
            <a:endParaRPr lang="ru-RU" sz="1400" dirty="0">
              <a:latin typeface="Arial" panose="020B0604020202020204" pitchFamily="34" charset="0"/>
              <a:cs typeface="Arial" panose="020B0604020202020204" pitchFamily="34" charset="0"/>
            </a:endParaRPr>
          </a:p>
          <a:p>
            <a:pPr algn="just"/>
            <a:endParaRPr lang="ru-RU" sz="1400" dirty="0">
              <a:latin typeface="Arial" panose="020B0604020202020204" pitchFamily="34" charset="0"/>
              <a:cs typeface="Arial" panose="020B0604020202020204" pitchFamily="34" charset="0"/>
            </a:endParaRPr>
          </a:p>
          <a:p>
            <a:pPr algn="just"/>
            <a:endParaRPr lang="ru-RU" sz="1400" dirty="0">
              <a:latin typeface="Arial" panose="020B0604020202020204" pitchFamily="34" charset="0"/>
              <a:cs typeface="Arial" panose="020B0604020202020204" pitchFamily="34" charset="0"/>
            </a:endParaRPr>
          </a:p>
          <a:p>
            <a:pPr algn="just"/>
            <a:endParaRPr lang="ru-RU" sz="1400" dirty="0">
              <a:latin typeface="Arial" panose="020B0604020202020204" pitchFamily="34" charset="0"/>
              <a:cs typeface="Arial" panose="020B0604020202020204" pitchFamily="34" charset="0"/>
            </a:endParaRPr>
          </a:p>
          <a:p>
            <a:pPr algn="just"/>
            <a:endParaRPr lang="ru-RU" sz="1400" dirty="0">
              <a:latin typeface="Arial" panose="020B0604020202020204" pitchFamily="34" charset="0"/>
              <a:cs typeface="Arial" panose="020B0604020202020204" pitchFamily="34" charset="0"/>
            </a:endParaRPr>
          </a:p>
          <a:p>
            <a:pPr algn="just"/>
            <a:endParaRPr lang="ru-RU" sz="1400" dirty="0">
              <a:latin typeface="Arial" panose="020B0604020202020204" pitchFamily="34" charset="0"/>
              <a:cs typeface="Arial" panose="020B0604020202020204" pitchFamily="34" charset="0"/>
            </a:endParaRPr>
          </a:p>
          <a:p>
            <a:pPr algn="just"/>
            <a:endParaRPr lang="ru-RU" sz="1400" dirty="0">
              <a:latin typeface="Arial" panose="020B0604020202020204" pitchFamily="34" charset="0"/>
              <a:cs typeface="Arial" panose="020B0604020202020204" pitchFamily="34" charset="0"/>
            </a:endParaRPr>
          </a:p>
          <a:p>
            <a:pPr algn="just"/>
            <a:endParaRPr lang="ru-RU" sz="1400" dirty="0">
              <a:latin typeface="Arial" panose="020B0604020202020204" pitchFamily="34" charset="0"/>
              <a:cs typeface="Arial" panose="020B0604020202020204" pitchFamily="34" charset="0"/>
            </a:endParaRPr>
          </a:p>
          <a:p>
            <a:pPr algn="just"/>
            <a:endParaRPr lang="ru-RU" sz="1400" dirty="0">
              <a:latin typeface="Arial" panose="020B0604020202020204" pitchFamily="34" charset="0"/>
              <a:cs typeface="Arial" panose="020B0604020202020204" pitchFamily="34" charset="0"/>
            </a:endParaRPr>
          </a:p>
          <a:p>
            <a:pPr algn="just"/>
            <a:endParaRPr lang="ru-RU" sz="1200" dirty="0">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id="{2618C453-6BE2-407D-A1FF-8CE6701D97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517" y="6488180"/>
            <a:ext cx="4101353" cy="2539188"/>
          </a:xfrm>
          <a:prstGeom prst="rect">
            <a:avLst/>
          </a:prstGeom>
          <a:solidFill>
            <a:srgbClr val="FFFFFF">
              <a:shade val="85000"/>
            </a:srgbClr>
          </a:solidFill>
          <a:ln w="88900" cap="sq">
            <a:solidFill>
              <a:srgbClr val="F9EF6B"/>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Рисунок 7">
            <a:extLst>
              <a:ext uri="{FF2B5EF4-FFF2-40B4-BE49-F238E27FC236}">
                <a16:creationId xmlns:a16="http://schemas.microsoft.com/office/drawing/2014/main" id="{7C98D18C-BE04-4592-B560-8D3EAB0CE3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282" y="2715319"/>
            <a:ext cx="3861953" cy="2614586"/>
          </a:xfrm>
          <a:prstGeom prst="rect">
            <a:avLst/>
          </a:prstGeom>
          <a:solidFill>
            <a:srgbClr val="FFFFFF">
              <a:shade val="85000"/>
            </a:srgbClr>
          </a:solidFill>
          <a:ln w="88900" cap="sq">
            <a:solidFill>
              <a:srgbClr val="F9EF6B"/>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2A6C13D2-0BB4-4706-A4F2-B5ED1F5FAC6C}"/>
              </a:ext>
            </a:extLst>
          </p:cNvPr>
          <p:cNvSpPr txBox="1"/>
          <p:nvPr/>
        </p:nvSpPr>
        <p:spPr>
          <a:xfrm>
            <a:off x="4405236" y="2988069"/>
            <a:ext cx="2462684" cy="1569660"/>
          </a:xfrm>
          <a:prstGeom prst="rect">
            <a:avLst/>
          </a:prstGeom>
          <a:noFill/>
        </p:spPr>
        <p:txBody>
          <a:bodyPr wrap="square" rtlCol="0">
            <a:spAutoFit/>
          </a:bodyPr>
          <a:lstStyle/>
          <a:p>
            <a:r>
              <a:rPr lang="ru-RU" sz="1200" i="1" dirty="0">
                <a:latin typeface="Arial" panose="020B0604020202020204" pitchFamily="34" charset="0"/>
                <a:cs typeface="Arial" panose="020B0604020202020204" pitchFamily="34" charset="0"/>
              </a:rPr>
              <a:t>«План, </a:t>
            </a:r>
            <a:r>
              <a:rPr lang="ru-RU" sz="1200" i="1" dirty="0" err="1">
                <a:latin typeface="Arial" panose="020B0604020202020204" pitchFamily="34" charset="0"/>
                <a:cs typeface="Arial" panose="020B0604020202020204" pitchFamily="34" charset="0"/>
              </a:rPr>
              <a:t>золотопромывальной</a:t>
            </a:r>
            <a:r>
              <a:rPr lang="ru-RU" sz="1200" i="1" dirty="0">
                <a:latin typeface="Arial" panose="020B0604020202020204" pitchFamily="34" charset="0"/>
                <a:cs typeface="Arial" panose="020B0604020202020204" pitchFamily="34" charset="0"/>
              </a:rPr>
              <a:t> </a:t>
            </a:r>
            <a:r>
              <a:rPr lang="ru-RU" sz="1200" i="1" dirty="0" err="1">
                <a:latin typeface="Arial" panose="020B0604020202020204" pitchFamily="34" charset="0"/>
                <a:cs typeface="Arial" panose="020B0604020202020204" pitchFamily="34" charset="0"/>
              </a:rPr>
              <a:t>вододействующей</a:t>
            </a:r>
            <a:r>
              <a:rPr lang="ru-RU" sz="1200" i="1" dirty="0">
                <a:latin typeface="Arial" panose="020B0604020202020204" pitchFamily="34" charset="0"/>
                <a:cs typeface="Arial" panose="020B0604020202020204" pitchFamily="34" charset="0"/>
              </a:rPr>
              <a:t> машины»</a:t>
            </a:r>
          </a:p>
          <a:p>
            <a:r>
              <a:rPr lang="ru-RU" sz="1200" i="1" dirty="0">
                <a:latin typeface="Arial" panose="020B0604020202020204" pitchFamily="34" charset="0"/>
                <a:cs typeface="Arial" panose="020B0604020202020204" pitchFamily="34" charset="0"/>
              </a:rPr>
              <a:t>Научно популярное издание «Мы можем все»</a:t>
            </a:r>
          </a:p>
          <a:p>
            <a:r>
              <a:rPr lang="ru-RU" sz="1200" i="1" dirty="0">
                <a:latin typeface="Arial" panose="020B0604020202020204" pitchFamily="34" charset="0"/>
                <a:cs typeface="Arial" panose="020B0604020202020204" pitchFamily="34" charset="0"/>
              </a:rPr>
              <a:t>Независимый Институт  истории материальной культуры</a:t>
            </a:r>
          </a:p>
          <a:p>
            <a:endParaRPr lang="ru-RU" sz="1200" i="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C27FC66-63B2-4B88-A82E-C04200A25796}"/>
              </a:ext>
            </a:extLst>
          </p:cNvPr>
          <p:cNvSpPr txBox="1"/>
          <p:nvPr/>
        </p:nvSpPr>
        <p:spPr>
          <a:xfrm>
            <a:off x="4706472" y="6199094"/>
            <a:ext cx="2107660" cy="1938992"/>
          </a:xfrm>
          <a:prstGeom prst="rect">
            <a:avLst/>
          </a:prstGeom>
          <a:noFill/>
        </p:spPr>
        <p:txBody>
          <a:bodyPr wrap="square" rtlCol="0">
            <a:spAutoFit/>
          </a:bodyPr>
          <a:lstStyle/>
          <a:p>
            <a:endParaRPr lang="ru-RU" sz="1200" i="1" dirty="0">
              <a:latin typeface="Arial" panose="020B0604020202020204" pitchFamily="34" charset="0"/>
              <a:cs typeface="Arial" panose="020B0604020202020204" pitchFamily="34" charset="0"/>
            </a:endParaRPr>
          </a:p>
          <a:p>
            <a:endParaRPr lang="ru-RU" sz="1200" i="1" dirty="0">
              <a:latin typeface="Arial" panose="020B0604020202020204" pitchFamily="34" charset="0"/>
              <a:cs typeface="Arial" panose="020B0604020202020204" pitchFamily="34" charset="0"/>
            </a:endParaRPr>
          </a:p>
          <a:p>
            <a:r>
              <a:rPr lang="ru-RU" sz="1200" i="1" dirty="0">
                <a:latin typeface="Arial" panose="020B0604020202020204" pitchFamily="34" charset="0"/>
                <a:cs typeface="Arial" panose="020B0604020202020204" pitchFamily="34" charset="0"/>
              </a:rPr>
              <a:t>«Первое каменное здание </a:t>
            </a:r>
            <a:r>
              <a:rPr lang="ru-RU" sz="1200" i="1" dirty="0" err="1">
                <a:latin typeface="Arial" panose="020B0604020202020204" pitchFamily="34" charset="0"/>
                <a:cs typeface="Arial" panose="020B0604020202020204" pitchFamily="34" charset="0"/>
              </a:rPr>
              <a:t>Мельковской</a:t>
            </a:r>
            <a:r>
              <a:rPr lang="ru-RU" sz="1200" i="1" dirty="0">
                <a:latin typeface="Arial" panose="020B0604020202020204" pitchFamily="34" charset="0"/>
                <a:cs typeface="Arial" panose="020B0604020202020204" pitchFamily="34" charset="0"/>
              </a:rPr>
              <a:t> механической фабрики»</a:t>
            </a:r>
          </a:p>
          <a:p>
            <a:r>
              <a:rPr lang="ru-RU" sz="1200" i="1" dirty="0">
                <a:latin typeface="Arial" panose="020B0604020202020204" pitchFamily="34" charset="0"/>
                <a:cs typeface="Arial" panose="020B0604020202020204" pitchFamily="34" charset="0"/>
              </a:rPr>
              <a:t>Научно популярное издание «Мы можем все»</a:t>
            </a:r>
          </a:p>
          <a:p>
            <a:r>
              <a:rPr lang="ru-RU" sz="1200" i="1" dirty="0">
                <a:latin typeface="Arial" panose="020B0604020202020204" pitchFamily="34" charset="0"/>
                <a:cs typeface="Arial" panose="020B0604020202020204" pitchFamily="34" charset="0"/>
              </a:rPr>
              <a:t>Независимый Институт  истории материальной культуры</a:t>
            </a:r>
          </a:p>
        </p:txBody>
      </p:sp>
    </p:spTree>
    <p:extLst>
      <p:ext uri="{BB962C8B-B14F-4D97-AF65-F5344CB8AC3E}">
        <p14:creationId xmlns:p14="http://schemas.microsoft.com/office/powerpoint/2010/main" val="976344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93291D-8F0B-4119-8B64-C5A47E99AE62}"/>
              </a:ext>
            </a:extLst>
          </p:cNvPr>
          <p:cNvSpPr txBox="1"/>
          <p:nvPr/>
        </p:nvSpPr>
        <p:spPr>
          <a:xfrm>
            <a:off x="376518" y="1460462"/>
            <a:ext cx="6104964" cy="5693866"/>
          </a:xfrm>
          <a:prstGeom prst="rect">
            <a:avLst/>
          </a:prstGeom>
          <a:noFill/>
        </p:spPr>
        <p:txBody>
          <a:bodyPr wrap="square" rtlCol="0">
            <a:spAutoFit/>
          </a:bodyPr>
          <a:lstStyle/>
          <a:p>
            <a:pPr algn="just"/>
            <a:r>
              <a:rPr lang="ru-RU" sz="1400" dirty="0">
                <a:latin typeface="Arial" panose="020B0604020202020204" pitchFamily="34" charset="0"/>
                <a:cs typeface="Arial" panose="020B0604020202020204" pitchFamily="34" charset="0"/>
              </a:rPr>
              <a:t>Много злых людей пытались завладеть золотом, и однажды ночью его убили двое бандитов, которые искали золото. Продолжателя дела у </a:t>
            </a:r>
            <a:r>
              <a:rPr lang="ru-RU" sz="1400" dirty="0" err="1">
                <a:latin typeface="Arial" panose="020B0604020202020204" pitchFamily="34" charset="0"/>
                <a:cs typeface="Arial" panose="020B0604020202020204" pitchFamily="34" charset="0"/>
              </a:rPr>
              <a:t>Меджера</a:t>
            </a:r>
            <a:r>
              <a:rPr lang="ru-RU" sz="1400" dirty="0">
                <a:latin typeface="Arial" panose="020B0604020202020204" pitchFamily="34" charset="0"/>
                <a:cs typeface="Arial" panose="020B0604020202020204" pitchFamily="34" charset="0"/>
              </a:rPr>
              <a:t> не нашлось, инициатива перешла к семейству Петра Эдуардовича </a:t>
            </a:r>
            <a:r>
              <a:rPr lang="ru-RU" sz="1400" dirty="0" err="1">
                <a:latin typeface="Arial" panose="020B0604020202020204" pitchFamily="34" charset="0"/>
                <a:cs typeface="Arial" panose="020B0604020202020204" pitchFamily="34" charset="0"/>
              </a:rPr>
              <a:t>Тета</a:t>
            </a:r>
            <a:r>
              <a:rPr lang="ru-RU" sz="1400" dirty="0">
                <a:latin typeface="Arial" panose="020B0604020202020204" pitchFamily="34" charset="0"/>
                <a:cs typeface="Arial" panose="020B0604020202020204" pitchFamily="34" charset="0"/>
              </a:rPr>
              <a:t>. </a:t>
            </a:r>
          </a:p>
          <a:p>
            <a:pPr algn="just"/>
            <a:endParaRPr lang="ru-RU" dirty="0"/>
          </a:p>
          <a:p>
            <a:pPr algn="just"/>
            <a:endParaRPr lang="ru-RU" dirty="0"/>
          </a:p>
          <a:p>
            <a:pPr algn="just"/>
            <a:endParaRPr lang="ru-RU" dirty="0"/>
          </a:p>
          <a:p>
            <a:pPr algn="just"/>
            <a:endParaRPr lang="ru-RU" dirty="0"/>
          </a:p>
          <a:p>
            <a:pPr algn="just"/>
            <a:endParaRPr lang="ru-RU" dirty="0"/>
          </a:p>
          <a:p>
            <a:pPr algn="just"/>
            <a:endParaRPr lang="ru-RU" dirty="0"/>
          </a:p>
          <a:p>
            <a:pPr algn="just"/>
            <a:endParaRPr lang="ru-RU" dirty="0"/>
          </a:p>
          <a:p>
            <a:pPr algn="just"/>
            <a:endParaRPr lang="ru-RU" dirty="0"/>
          </a:p>
          <a:p>
            <a:pPr algn="just"/>
            <a:endParaRPr lang="ru-RU" dirty="0"/>
          </a:p>
          <a:p>
            <a:pPr algn="just"/>
            <a:endParaRPr lang="ru-RU" dirty="0"/>
          </a:p>
          <a:p>
            <a:pPr algn="just"/>
            <a:r>
              <a:rPr lang="ru-RU" sz="1400" dirty="0">
                <a:latin typeface="Arial" panose="020B0604020202020204" pitchFamily="34" charset="0"/>
                <a:cs typeface="Arial" panose="020B0604020202020204" pitchFamily="34" charset="0"/>
              </a:rPr>
              <a:t>Он соединил две части Екатеринбургскую машиностроительную и </a:t>
            </a:r>
            <a:r>
              <a:rPr lang="ru-RU" sz="1400" dirty="0" err="1">
                <a:latin typeface="Arial" panose="020B0604020202020204" pitchFamily="34" charset="0"/>
                <a:cs typeface="Arial" panose="020B0604020202020204" pitchFamily="34" charset="0"/>
              </a:rPr>
              <a:t>Мельковскую</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золотопромывальную</a:t>
            </a:r>
            <a:r>
              <a:rPr lang="ru-RU" sz="1400" dirty="0">
                <a:latin typeface="Arial" panose="020B0604020202020204" pitchFamily="34" charset="0"/>
                <a:cs typeface="Arial" panose="020B0604020202020204" pitchFamily="34" charset="0"/>
              </a:rPr>
              <a:t> фабрики- и стал основателем современного завода </a:t>
            </a:r>
            <a:r>
              <a:rPr lang="ru-RU" sz="1400" dirty="0" err="1">
                <a:latin typeface="Arial" panose="020B0604020202020204" pitchFamily="34" charset="0"/>
                <a:cs typeface="Arial" panose="020B0604020202020204" pitchFamily="34" charset="0"/>
              </a:rPr>
              <a:t>Уралтрансмаш</a:t>
            </a:r>
            <a:r>
              <a:rPr lang="ru-RU" sz="1400" dirty="0">
                <a:latin typeface="Arial" panose="020B0604020202020204" pitchFamily="34" charset="0"/>
                <a:cs typeface="Arial" panose="020B0604020202020204" pitchFamily="34" charset="0"/>
              </a:rPr>
              <a:t>. </a:t>
            </a:r>
          </a:p>
          <a:p>
            <a:pPr algn="just"/>
            <a:endParaRPr lang="ru-RU" sz="1400" dirty="0">
              <a:latin typeface="Arial" panose="020B0604020202020204" pitchFamily="34" charset="0"/>
              <a:cs typeface="Arial" panose="020B0604020202020204" pitchFamily="34" charset="0"/>
            </a:endParaRPr>
          </a:p>
          <a:p>
            <a:pPr algn="just"/>
            <a:endParaRPr lang="ru-RU" dirty="0"/>
          </a:p>
          <a:p>
            <a:pPr algn="just"/>
            <a:endParaRPr lang="ru-RU" dirty="0"/>
          </a:p>
          <a:p>
            <a:pPr algn="just"/>
            <a:endParaRPr lang="ru-RU" dirty="0"/>
          </a:p>
          <a:p>
            <a:pPr algn="just"/>
            <a:endParaRPr lang="ru-RU" dirty="0"/>
          </a:p>
        </p:txBody>
      </p:sp>
      <p:pic>
        <p:nvPicPr>
          <p:cNvPr id="6" name="Рисунок 5">
            <a:extLst>
              <a:ext uri="{FF2B5EF4-FFF2-40B4-BE49-F238E27FC236}">
                <a16:creationId xmlns:a16="http://schemas.microsoft.com/office/drawing/2014/main" id="{7429FE2D-16DE-4A09-8136-6838014D5A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596" y="2660752"/>
            <a:ext cx="1740743" cy="2139849"/>
          </a:xfrm>
          <a:prstGeom prst="rect">
            <a:avLst/>
          </a:prstGeom>
          <a:solidFill>
            <a:srgbClr val="FFFFFF">
              <a:shade val="85000"/>
            </a:srgbClr>
          </a:solidFill>
          <a:ln w="88900" cap="sq">
            <a:solidFill>
              <a:srgbClr val="F9EF6B"/>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3C4B1688-3484-4984-965E-3A3AB8036494}"/>
              </a:ext>
            </a:extLst>
          </p:cNvPr>
          <p:cNvSpPr txBox="1"/>
          <p:nvPr/>
        </p:nvSpPr>
        <p:spPr>
          <a:xfrm>
            <a:off x="2595283" y="2756647"/>
            <a:ext cx="4101352" cy="1015663"/>
          </a:xfrm>
          <a:prstGeom prst="rect">
            <a:avLst/>
          </a:prstGeom>
          <a:noFill/>
        </p:spPr>
        <p:txBody>
          <a:bodyPr wrap="square" rtlCol="0">
            <a:spAutoFit/>
          </a:bodyPr>
          <a:lstStyle/>
          <a:p>
            <a:r>
              <a:rPr lang="ru-RU" sz="1200" i="1" dirty="0">
                <a:latin typeface="Arial" panose="020B0604020202020204" pitchFamily="34" charset="0"/>
                <a:cs typeface="Arial" panose="020B0604020202020204" pitchFamily="34" charset="0"/>
              </a:rPr>
              <a:t>Петр Эдуардович </a:t>
            </a:r>
            <a:r>
              <a:rPr lang="ru-RU" sz="1200" i="1" dirty="0" err="1">
                <a:latin typeface="Arial" panose="020B0604020202020204" pitchFamily="34" charset="0"/>
                <a:cs typeface="Arial" panose="020B0604020202020204" pitchFamily="34" charset="0"/>
              </a:rPr>
              <a:t>Тет</a:t>
            </a:r>
            <a:endParaRPr lang="ru-RU" sz="1200" i="1" dirty="0">
              <a:latin typeface="Arial" panose="020B0604020202020204" pitchFamily="34" charset="0"/>
              <a:cs typeface="Arial" panose="020B0604020202020204" pitchFamily="34" charset="0"/>
            </a:endParaRPr>
          </a:p>
          <a:p>
            <a:r>
              <a:rPr lang="ru-RU" sz="1200" i="1" dirty="0">
                <a:latin typeface="Arial" panose="020B0604020202020204" pitchFamily="34" charset="0"/>
                <a:cs typeface="Arial" panose="020B0604020202020204" pitchFamily="34" charset="0"/>
              </a:rPr>
              <a:t>Научно популярное издание «Мы можем все»</a:t>
            </a:r>
          </a:p>
          <a:p>
            <a:r>
              <a:rPr lang="ru-RU" sz="1200" i="1" dirty="0">
                <a:latin typeface="Arial" panose="020B0604020202020204" pitchFamily="34" charset="0"/>
                <a:cs typeface="Arial" panose="020B0604020202020204" pitchFamily="34" charset="0"/>
              </a:rPr>
              <a:t>Независимый Институт  истории материальной культуры</a:t>
            </a:r>
          </a:p>
          <a:p>
            <a:endParaRPr lang="ru-RU" sz="1200" i="1" dirty="0">
              <a:latin typeface="Arial" panose="020B0604020202020204" pitchFamily="34" charset="0"/>
              <a:cs typeface="Arial" panose="020B0604020202020204" pitchFamily="34" charset="0"/>
            </a:endParaRPr>
          </a:p>
        </p:txBody>
      </p:sp>
      <p:pic>
        <p:nvPicPr>
          <p:cNvPr id="11" name="Рисунок 10">
            <a:extLst>
              <a:ext uri="{FF2B5EF4-FFF2-40B4-BE49-F238E27FC236}">
                <a16:creationId xmlns:a16="http://schemas.microsoft.com/office/drawing/2014/main" id="{D2D0E002-30C8-4FFC-89AD-3E760F61E8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359" y="6133691"/>
            <a:ext cx="4141800" cy="2756886"/>
          </a:xfrm>
          <a:prstGeom prst="rect">
            <a:avLst/>
          </a:prstGeom>
          <a:solidFill>
            <a:srgbClr val="FFFFFF">
              <a:shade val="85000"/>
            </a:srgbClr>
          </a:solidFill>
          <a:ln w="88900" cap="sq">
            <a:solidFill>
              <a:srgbClr val="F9EF6B"/>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a:extLst>
              <a:ext uri="{FF2B5EF4-FFF2-40B4-BE49-F238E27FC236}">
                <a16:creationId xmlns:a16="http://schemas.microsoft.com/office/drawing/2014/main" id="{FC6CE68E-D01D-4641-8EC7-D2324E60D977}"/>
              </a:ext>
            </a:extLst>
          </p:cNvPr>
          <p:cNvSpPr txBox="1"/>
          <p:nvPr/>
        </p:nvSpPr>
        <p:spPr>
          <a:xfrm>
            <a:off x="4645959" y="6681137"/>
            <a:ext cx="2057399" cy="830997"/>
          </a:xfrm>
          <a:prstGeom prst="rect">
            <a:avLst/>
          </a:prstGeom>
          <a:noFill/>
        </p:spPr>
        <p:txBody>
          <a:bodyPr wrap="square" rtlCol="0">
            <a:spAutoFit/>
          </a:bodyPr>
          <a:lstStyle/>
          <a:p>
            <a:r>
              <a:rPr lang="ru-RU" sz="1200" i="1" dirty="0">
                <a:latin typeface="Arial" panose="020B0604020202020204" pitchFamily="34" charset="0"/>
                <a:cs typeface="Arial" panose="020B0604020202020204" pitchFamily="34" charset="0"/>
              </a:rPr>
              <a:t>Современное здание завода </a:t>
            </a:r>
            <a:r>
              <a:rPr lang="ru-RU" sz="1200" i="1" dirty="0" err="1">
                <a:latin typeface="Arial" panose="020B0604020202020204" pitchFamily="34" charset="0"/>
                <a:cs typeface="Arial" panose="020B0604020202020204" pitchFamily="34" charset="0"/>
              </a:rPr>
              <a:t>Уралтрансмаш</a:t>
            </a:r>
            <a:endParaRPr lang="ru-RU" sz="1200" i="1" dirty="0">
              <a:latin typeface="Arial" panose="020B0604020202020204" pitchFamily="34" charset="0"/>
              <a:cs typeface="Arial" panose="020B0604020202020204" pitchFamily="34" charset="0"/>
            </a:endParaRPr>
          </a:p>
          <a:p>
            <a:r>
              <a:rPr lang="en-US" sz="1200" i="1" dirty="0">
                <a:latin typeface="Arial" panose="020B0604020202020204" pitchFamily="34" charset="0"/>
                <a:cs typeface="Arial" panose="020B0604020202020204" pitchFamily="34" charset="0"/>
              </a:rPr>
              <a:t>https://zavodfoto.livejournal.com/48736.html</a:t>
            </a:r>
            <a:endParaRPr lang="ru-RU" sz="1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7879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93291D-8F0B-4119-8B64-C5A47E99AE62}"/>
              </a:ext>
            </a:extLst>
          </p:cNvPr>
          <p:cNvSpPr txBox="1"/>
          <p:nvPr/>
        </p:nvSpPr>
        <p:spPr>
          <a:xfrm>
            <a:off x="376518" y="1460462"/>
            <a:ext cx="6104964" cy="11079956"/>
          </a:xfrm>
          <a:prstGeom prst="rect">
            <a:avLst/>
          </a:prstGeom>
          <a:noFill/>
        </p:spPr>
        <p:txBody>
          <a:bodyPr wrap="square" rtlCol="0">
            <a:spAutoFit/>
          </a:bodyPr>
          <a:lstStyle/>
          <a:p>
            <a:pPr algn="just"/>
            <a:endParaRPr lang="ru-RU" sz="1400" dirty="0">
              <a:latin typeface="Arial" panose="020B0604020202020204" pitchFamily="34" charset="0"/>
              <a:cs typeface="Arial" panose="020B0604020202020204" pitchFamily="34" charset="0"/>
            </a:endParaRPr>
          </a:p>
          <a:p>
            <a:pPr algn="just"/>
            <a:r>
              <a:rPr lang="ru-RU" sz="1400" dirty="0">
                <a:latin typeface="Arial" panose="020B0604020202020204" pitchFamily="34" charset="0"/>
                <a:cs typeface="Arial" panose="020B0604020202020204" pitchFamily="34" charset="0"/>
              </a:rPr>
              <a:t>Когда </a:t>
            </a:r>
            <a:r>
              <a:rPr lang="ru-RU" sz="1400" dirty="0" err="1">
                <a:latin typeface="Arial" panose="020B0604020202020204" pitchFamily="34" charset="0"/>
                <a:cs typeface="Arial" panose="020B0604020202020204" pitchFamily="34" charset="0"/>
              </a:rPr>
              <a:t>Мельковка</a:t>
            </a:r>
            <a:r>
              <a:rPr lang="ru-RU" sz="1400" dirty="0">
                <a:latin typeface="Arial" panose="020B0604020202020204" pitchFamily="34" charset="0"/>
                <a:cs typeface="Arial" panose="020B0604020202020204" pitchFamily="34" charset="0"/>
              </a:rPr>
              <a:t> перестала делиться золотом с людьми, завод полностью стал машиностроительным. А речку стали засорять заводскими отходами. В военные годы речка служила складом бракованных деталей. Но легенда о золотой речке продолжала будоражить людские головы, и многие пытались найти на берегах </a:t>
            </a:r>
            <a:r>
              <a:rPr lang="ru-RU" sz="1400" dirty="0" err="1">
                <a:latin typeface="Arial" panose="020B0604020202020204" pitchFamily="34" charset="0"/>
                <a:cs typeface="Arial" panose="020B0604020202020204" pitchFamily="34" charset="0"/>
              </a:rPr>
              <a:t>Мельковки</a:t>
            </a:r>
            <a:r>
              <a:rPr lang="ru-RU" sz="1400" dirty="0">
                <a:latin typeface="Arial" panose="020B0604020202020204" pitchFamily="34" charset="0"/>
                <a:cs typeface="Arial" panose="020B0604020202020204" pitchFamily="34" charset="0"/>
              </a:rPr>
              <a:t> золотой песок. Старожилы до сих пор помнят, как они мальчишками искали удачу на берегах «золотой речки». Когда речку окончательно засорили, было принято решение спрятать речку в трубы под землю, и теперь на карте Екатеринбурга вы её уже не увидите. С тех пор прошло много лет, но сказка о "золотой речке" живёт и по сей день. Хотя сейчас речка течет под землёй, многие все еще верят, что на дне этой таинственной речки сверкают волшебные золотые песчинки. Может быть, однажды именно ты найдёшь свою капельку счастья у «золотой речки"! </a:t>
            </a:r>
          </a:p>
          <a:p>
            <a:pPr algn="just"/>
            <a:endParaRPr lang="ru-RU" sz="1400" dirty="0">
              <a:latin typeface="Arial" panose="020B0604020202020204" pitchFamily="34" charset="0"/>
              <a:cs typeface="Arial" panose="020B0604020202020204" pitchFamily="34" charset="0"/>
            </a:endParaRPr>
          </a:p>
          <a:p>
            <a:pPr algn="just"/>
            <a:endParaRPr lang="ru-RU" sz="1400" dirty="0">
              <a:latin typeface="Arial" panose="020B0604020202020204" pitchFamily="34" charset="0"/>
              <a:cs typeface="Arial" panose="020B0604020202020204" pitchFamily="34" charset="0"/>
            </a:endParaRPr>
          </a:p>
          <a:p>
            <a:pPr algn="just"/>
            <a:endParaRPr lang="ru-RU" sz="1400" dirty="0">
              <a:latin typeface="Arial" panose="020B0604020202020204" pitchFamily="34" charset="0"/>
              <a:cs typeface="Arial" panose="020B0604020202020204" pitchFamily="34" charset="0"/>
            </a:endParaRPr>
          </a:p>
          <a:p>
            <a:pPr algn="just"/>
            <a:endParaRPr lang="ru-RU" sz="1400" dirty="0">
              <a:latin typeface="Arial" panose="020B0604020202020204" pitchFamily="34" charset="0"/>
              <a:cs typeface="Arial" panose="020B0604020202020204" pitchFamily="34" charset="0"/>
            </a:endParaRPr>
          </a:p>
          <a:p>
            <a:pPr algn="just"/>
            <a:endParaRPr lang="ru-RU" sz="1400" dirty="0">
              <a:latin typeface="Arial" panose="020B0604020202020204" pitchFamily="34" charset="0"/>
              <a:cs typeface="Arial" panose="020B0604020202020204" pitchFamily="34" charset="0"/>
            </a:endParaRPr>
          </a:p>
          <a:p>
            <a:pPr algn="just"/>
            <a:endParaRPr lang="ru-RU" sz="1400" dirty="0">
              <a:latin typeface="Arial" panose="020B0604020202020204" pitchFamily="34" charset="0"/>
              <a:cs typeface="Arial" panose="020B0604020202020204" pitchFamily="34" charset="0"/>
            </a:endParaRPr>
          </a:p>
          <a:p>
            <a:pPr algn="just"/>
            <a:endParaRPr lang="ru-RU" sz="1400" dirty="0">
              <a:latin typeface="Arial" panose="020B0604020202020204" pitchFamily="34" charset="0"/>
              <a:cs typeface="Arial" panose="020B0604020202020204" pitchFamily="34" charset="0"/>
            </a:endParaRPr>
          </a:p>
          <a:p>
            <a:pPr algn="just"/>
            <a:endParaRPr lang="ru-RU" sz="1400" dirty="0">
              <a:latin typeface="Arial" panose="020B0604020202020204" pitchFamily="34" charset="0"/>
              <a:cs typeface="Arial" panose="020B0604020202020204" pitchFamily="34" charset="0"/>
            </a:endParaRPr>
          </a:p>
          <a:p>
            <a:pPr algn="just"/>
            <a:endParaRPr lang="ru-RU" sz="1400" dirty="0">
              <a:latin typeface="Arial" panose="020B0604020202020204" pitchFamily="34" charset="0"/>
              <a:cs typeface="Arial" panose="020B0604020202020204" pitchFamily="34" charset="0"/>
            </a:endParaRPr>
          </a:p>
          <a:p>
            <a:pPr algn="just"/>
            <a:endParaRPr lang="ru-RU" sz="1400" dirty="0">
              <a:latin typeface="Arial" panose="020B0604020202020204" pitchFamily="34" charset="0"/>
              <a:cs typeface="Arial" panose="020B0604020202020204" pitchFamily="34" charset="0"/>
            </a:endParaRPr>
          </a:p>
          <a:p>
            <a:pPr algn="just"/>
            <a:endParaRPr lang="ru-RU" sz="1400" dirty="0">
              <a:latin typeface="Arial" panose="020B0604020202020204" pitchFamily="34" charset="0"/>
              <a:cs typeface="Arial" panose="020B0604020202020204" pitchFamily="34" charset="0"/>
            </a:endParaRPr>
          </a:p>
          <a:p>
            <a:pPr algn="just"/>
            <a:endParaRPr lang="ru-RU" sz="1400" dirty="0">
              <a:latin typeface="Arial" panose="020B0604020202020204" pitchFamily="34" charset="0"/>
              <a:cs typeface="Arial" panose="020B0604020202020204" pitchFamily="34" charset="0"/>
            </a:endParaRPr>
          </a:p>
          <a:p>
            <a:pPr algn="just"/>
            <a:endParaRPr lang="ru-RU" sz="1400" dirty="0">
              <a:latin typeface="Arial" panose="020B0604020202020204" pitchFamily="34" charset="0"/>
              <a:cs typeface="Arial" panose="020B0604020202020204" pitchFamily="34" charset="0"/>
            </a:endParaRPr>
          </a:p>
          <a:p>
            <a:pPr algn="just"/>
            <a:endParaRPr lang="ru-RU" sz="1400" dirty="0">
              <a:latin typeface="Arial" panose="020B0604020202020204" pitchFamily="34" charset="0"/>
              <a:cs typeface="Arial" panose="020B0604020202020204" pitchFamily="34" charset="0"/>
            </a:endParaRPr>
          </a:p>
          <a:p>
            <a:pPr algn="just"/>
            <a:endParaRPr lang="ru-RU" sz="1400" dirty="0">
              <a:latin typeface="Arial" panose="020B0604020202020204" pitchFamily="34" charset="0"/>
              <a:cs typeface="Arial" panose="020B0604020202020204" pitchFamily="34" charset="0"/>
            </a:endParaRPr>
          </a:p>
          <a:p>
            <a:pPr algn="just"/>
            <a:endParaRPr lang="ru-RU" sz="1400" dirty="0">
              <a:latin typeface="Arial" panose="020B0604020202020204" pitchFamily="34" charset="0"/>
              <a:cs typeface="Arial" panose="020B0604020202020204" pitchFamily="34" charset="0"/>
            </a:endParaRPr>
          </a:p>
          <a:p>
            <a:pPr algn="just"/>
            <a:endParaRPr lang="ru-RU" sz="1400" dirty="0">
              <a:latin typeface="Arial" panose="020B0604020202020204" pitchFamily="34" charset="0"/>
              <a:cs typeface="Arial" panose="020B0604020202020204" pitchFamily="34" charset="0"/>
            </a:endParaRPr>
          </a:p>
          <a:p>
            <a:pPr algn="just"/>
            <a:endParaRPr lang="ru-RU" dirty="0"/>
          </a:p>
          <a:p>
            <a:pPr algn="just"/>
            <a:endParaRPr lang="ru-RU" dirty="0"/>
          </a:p>
          <a:p>
            <a:pPr algn="just"/>
            <a:endParaRPr lang="ru-RU" dirty="0"/>
          </a:p>
          <a:p>
            <a:pPr algn="just"/>
            <a:endParaRPr lang="ru-RU" dirty="0"/>
          </a:p>
          <a:p>
            <a:pPr algn="just"/>
            <a:endParaRPr lang="ru-RU" dirty="0"/>
          </a:p>
          <a:p>
            <a:pPr algn="just"/>
            <a:endParaRPr lang="ru-RU" dirty="0"/>
          </a:p>
          <a:p>
            <a:pPr algn="just"/>
            <a:endParaRPr lang="ru-RU" dirty="0"/>
          </a:p>
          <a:p>
            <a:pPr algn="just"/>
            <a:endParaRPr lang="ru-RU" dirty="0"/>
          </a:p>
          <a:p>
            <a:pPr algn="just"/>
            <a:endParaRPr lang="ru-RU" dirty="0"/>
          </a:p>
          <a:p>
            <a:pPr algn="just"/>
            <a:endParaRPr lang="ru-RU" dirty="0"/>
          </a:p>
          <a:p>
            <a:pPr algn="just"/>
            <a:endParaRPr lang="ru-RU" sz="1400" dirty="0">
              <a:latin typeface="Arial" panose="020B0604020202020204" pitchFamily="34" charset="0"/>
              <a:cs typeface="Arial" panose="020B0604020202020204" pitchFamily="34" charset="0"/>
            </a:endParaRPr>
          </a:p>
          <a:p>
            <a:pPr algn="just"/>
            <a:endParaRPr lang="ru-RU" dirty="0"/>
          </a:p>
          <a:p>
            <a:pPr algn="just"/>
            <a:endParaRPr lang="ru-RU" dirty="0"/>
          </a:p>
          <a:p>
            <a:pPr algn="just"/>
            <a:endParaRPr lang="ru-RU" dirty="0"/>
          </a:p>
          <a:p>
            <a:pPr algn="just"/>
            <a:endParaRPr lang="ru-RU" dirty="0"/>
          </a:p>
        </p:txBody>
      </p:sp>
      <p:pic>
        <p:nvPicPr>
          <p:cNvPr id="4" name="Рисунок 3">
            <a:extLst>
              <a:ext uri="{FF2B5EF4-FFF2-40B4-BE49-F238E27FC236}">
                <a16:creationId xmlns:a16="http://schemas.microsoft.com/office/drawing/2014/main" id="{CB5EAA86-AA66-4E7E-8299-C8D76BA2DE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518" y="4953000"/>
            <a:ext cx="3052482" cy="4242475"/>
          </a:xfrm>
          <a:prstGeom prst="rect">
            <a:avLst/>
          </a:prstGeom>
          <a:solidFill>
            <a:srgbClr val="FFFFFF">
              <a:shade val="85000"/>
            </a:srgbClr>
          </a:solidFill>
          <a:ln w="88900" cap="sq">
            <a:solidFill>
              <a:srgbClr val="F9EF6B"/>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33975099-ADEC-4794-9020-AD640B9317E5}"/>
              </a:ext>
            </a:extLst>
          </p:cNvPr>
          <p:cNvSpPr txBox="1"/>
          <p:nvPr/>
        </p:nvSpPr>
        <p:spPr>
          <a:xfrm>
            <a:off x="3778624" y="5614147"/>
            <a:ext cx="2568388" cy="1846659"/>
          </a:xfrm>
          <a:prstGeom prst="rect">
            <a:avLst/>
          </a:prstGeom>
          <a:noFill/>
        </p:spPr>
        <p:txBody>
          <a:bodyPr wrap="square" rtlCol="0">
            <a:spAutoFit/>
          </a:bodyPr>
          <a:lstStyle/>
          <a:p>
            <a:r>
              <a:rPr lang="ru-RU" sz="1200" i="1" dirty="0">
                <a:latin typeface="Arial" panose="020B0604020202020204" pitchFamily="34" charset="0"/>
                <a:cs typeface="Arial" panose="020B0604020202020204" pitchFamily="34" charset="0"/>
              </a:rPr>
              <a:t>План Екатеринбурга и заводских строений в районе реки </a:t>
            </a:r>
            <a:r>
              <a:rPr lang="ru-RU" sz="1200" i="1" dirty="0" err="1">
                <a:latin typeface="Arial" panose="020B0604020202020204" pitchFamily="34" charset="0"/>
                <a:cs typeface="Arial" panose="020B0604020202020204" pitchFamily="34" charset="0"/>
              </a:rPr>
              <a:t>Мельковки</a:t>
            </a:r>
            <a:r>
              <a:rPr lang="ru-RU" sz="1200" i="1" dirty="0">
                <a:latin typeface="Arial" panose="020B0604020202020204" pitchFamily="34" charset="0"/>
                <a:cs typeface="Arial" panose="020B0604020202020204" pitchFamily="34" charset="0"/>
              </a:rPr>
              <a:t>, 1843г.</a:t>
            </a:r>
          </a:p>
          <a:p>
            <a:r>
              <a:rPr lang="ru-RU" sz="1200" i="1" dirty="0">
                <a:latin typeface="Arial" panose="020B0604020202020204" pitchFamily="34" charset="0"/>
                <a:cs typeface="Arial" panose="020B0604020202020204" pitchFamily="34" charset="0"/>
              </a:rPr>
              <a:t>Научно популярное издание «Мы можем все»</a:t>
            </a:r>
          </a:p>
          <a:p>
            <a:r>
              <a:rPr lang="ru-RU" sz="1200" i="1" dirty="0">
                <a:latin typeface="Arial" panose="020B0604020202020204" pitchFamily="34" charset="0"/>
                <a:cs typeface="Arial" panose="020B0604020202020204" pitchFamily="34" charset="0"/>
              </a:rPr>
              <a:t>Независимый Институт  истории материальной культуры</a:t>
            </a:r>
          </a:p>
          <a:p>
            <a:endParaRPr lang="ru-RU" dirty="0"/>
          </a:p>
        </p:txBody>
      </p:sp>
    </p:spTree>
    <p:extLst>
      <p:ext uri="{BB962C8B-B14F-4D97-AF65-F5344CB8AC3E}">
        <p14:creationId xmlns:p14="http://schemas.microsoft.com/office/powerpoint/2010/main" val="3603796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Группа 21">
            <a:extLst>
              <a:ext uri="{FF2B5EF4-FFF2-40B4-BE49-F238E27FC236}">
                <a16:creationId xmlns:a16="http://schemas.microsoft.com/office/drawing/2014/main" id="{C8F6AA19-1686-4CC4-B690-BA000B5CDD08}"/>
              </a:ext>
            </a:extLst>
          </p:cNvPr>
          <p:cNvGrpSpPr/>
          <p:nvPr/>
        </p:nvGrpSpPr>
        <p:grpSpPr>
          <a:xfrm>
            <a:off x="4001733" y="3979451"/>
            <a:ext cx="2061791" cy="1752130"/>
            <a:chOff x="3461325" y="1517899"/>
            <a:chExt cx="2619375" cy="1743075"/>
          </a:xfrm>
        </p:grpSpPr>
        <p:pic>
          <p:nvPicPr>
            <p:cNvPr id="14" name="Рисунок 13">
              <a:extLst>
                <a:ext uri="{FF2B5EF4-FFF2-40B4-BE49-F238E27FC236}">
                  <a16:creationId xmlns:a16="http://schemas.microsoft.com/office/drawing/2014/main" id="{D9F8C844-371F-4001-8716-00A8927D57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1325" y="1517899"/>
              <a:ext cx="2619375" cy="1743075"/>
            </a:xfrm>
            <a:prstGeom prst="rect">
              <a:avLst/>
            </a:prstGeom>
          </p:spPr>
        </p:pic>
        <p:sp>
          <p:nvSpPr>
            <p:cNvPr id="17" name="TextBox 16">
              <a:extLst>
                <a:ext uri="{FF2B5EF4-FFF2-40B4-BE49-F238E27FC236}">
                  <a16:creationId xmlns:a16="http://schemas.microsoft.com/office/drawing/2014/main" id="{73BFE717-371C-44AF-BCA8-8715197B1F7E}"/>
                </a:ext>
              </a:extLst>
            </p:cNvPr>
            <p:cNvSpPr txBox="1"/>
            <p:nvPr/>
          </p:nvSpPr>
          <p:spPr>
            <a:xfrm>
              <a:off x="4228138" y="1859545"/>
              <a:ext cx="1687101" cy="1015663"/>
            </a:xfrm>
            <a:prstGeom prst="rect">
              <a:avLst/>
            </a:prstGeom>
            <a:noFill/>
          </p:spPr>
          <p:txBody>
            <a:bodyPr wrap="square" rtlCol="0">
              <a:spAutoFit/>
            </a:bodyPr>
            <a:lstStyle/>
            <a:p>
              <a:r>
                <a:rPr lang="ru-RU" sz="6000" b="1" dirty="0">
                  <a:solidFill>
                    <a:schemeClr val="tx1">
                      <a:lumMod val="95000"/>
                      <a:lumOff val="5000"/>
                    </a:schemeClr>
                  </a:solidFill>
                  <a:latin typeface="Times New Roman" panose="02020603050405020304" pitchFamily="18" charset="0"/>
                  <a:cs typeface="Times New Roman" panose="02020603050405020304" pitchFamily="18" charset="0"/>
                </a:rPr>
                <a:t>ка</a:t>
              </a:r>
            </a:p>
          </p:txBody>
        </p:sp>
      </p:grpSp>
      <p:grpSp>
        <p:nvGrpSpPr>
          <p:cNvPr id="24" name="Группа 23">
            <a:extLst>
              <a:ext uri="{FF2B5EF4-FFF2-40B4-BE49-F238E27FC236}">
                <a16:creationId xmlns:a16="http://schemas.microsoft.com/office/drawing/2014/main" id="{11B17955-F42E-4669-8697-3A3CD0EB75F0}"/>
              </a:ext>
            </a:extLst>
          </p:cNvPr>
          <p:cNvGrpSpPr/>
          <p:nvPr/>
        </p:nvGrpSpPr>
        <p:grpSpPr>
          <a:xfrm>
            <a:off x="70922" y="2281267"/>
            <a:ext cx="2121281" cy="1752129"/>
            <a:chOff x="-21011" y="1743458"/>
            <a:chExt cx="2432549" cy="1743075"/>
          </a:xfrm>
        </p:grpSpPr>
        <p:pic>
          <p:nvPicPr>
            <p:cNvPr id="19" name="Рисунок 18">
              <a:extLst>
                <a:ext uri="{FF2B5EF4-FFF2-40B4-BE49-F238E27FC236}">
                  <a16:creationId xmlns:a16="http://schemas.microsoft.com/office/drawing/2014/main" id="{CEF8B843-993F-43AC-9858-D454157F95DF}"/>
                </a:ext>
              </a:extLst>
            </p:cNvPr>
            <p:cNvPicPr>
              <a:picLocks noChangeAspect="1"/>
            </p:cNvPicPr>
            <p:nvPr/>
          </p:nvPicPr>
          <p:blipFill rotWithShape="1">
            <a:blip r:embed="rId4">
              <a:extLst>
                <a:ext uri="{28A0092B-C50C-407E-A947-70E740481C1C}">
                  <a14:useLocalDpi xmlns:a14="http://schemas.microsoft.com/office/drawing/2010/main" val="0"/>
                </a:ext>
              </a:extLst>
            </a:blip>
            <a:srcRect r="7132"/>
            <a:stretch/>
          </p:blipFill>
          <p:spPr>
            <a:xfrm>
              <a:off x="-21011" y="1743458"/>
              <a:ext cx="2432549" cy="1743075"/>
            </a:xfrm>
            <a:prstGeom prst="rect">
              <a:avLst/>
            </a:prstGeom>
          </p:spPr>
        </p:pic>
        <p:sp>
          <p:nvSpPr>
            <p:cNvPr id="23" name="TextBox 22">
              <a:extLst>
                <a:ext uri="{FF2B5EF4-FFF2-40B4-BE49-F238E27FC236}">
                  <a16:creationId xmlns:a16="http://schemas.microsoft.com/office/drawing/2014/main" id="{C5A8A7F7-8149-4F3F-82D0-751E05122656}"/>
                </a:ext>
              </a:extLst>
            </p:cNvPr>
            <p:cNvSpPr txBox="1"/>
            <p:nvPr/>
          </p:nvSpPr>
          <p:spPr>
            <a:xfrm>
              <a:off x="601762" y="1957263"/>
              <a:ext cx="1042107" cy="1040659"/>
            </a:xfrm>
            <a:prstGeom prst="rect">
              <a:avLst/>
            </a:prstGeom>
            <a:noFill/>
          </p:spPr>
          <p:txBody>
            <a:bodyPr wrap="none" rtlCol="0">
              <a:spAutoFit/>
            </a:bodyPr>
            <a:lstStyle/>
            <a:p>
              <a:r>
                <a:rPr lang="ru-RU" sz="6600" b="1" dirty="0">
                  <a:latin typeface="Times New Roman" panose="02020603050405020304" pitchFamily="18" charset="0"/>
                  <a:cs typeface="Times New Roman" panose="02020603050405020304" pitchFamily="18" charset="0"/>
                </a:rPr>
                <a:t>ре</a:t>
              </a:r>
            </a:p>
          </p:txBody>
        </p:sp>
      </p:grpSp>
      <p:grpSp>
        <p:nvGrpSpPr>
          <p:cNvPr id="21" name="Группа 20">
            <a:extLst>
              <a:ext uri="{FF2B5EF4-FFF2-40B4-BE49-F238E27FC236}">
                <a16:creationId xmlns:a16="http://schemas.microsoft.com/office/drawing/2014/main" id="{FBEBDB50-A495-4F32-AD8E-B6378FC85706}"/>
              </a:ext>
            </a:extLst>
          </p:cNvPr>
          <p:cNvGrpSpPr/>
          <p:nvPr/>
        </p:nvGrpSpPr>
        <p:grpSpPr>
          <a:xfrm>
            <a:off x="2543217" y="2215324"/>
            <a:ext cx="2061791" cy="1728380"/>
            <a:chOff x="3871446" y="1538142"/>
            <a:chExt cx="2788864" cy="1855862"/>
          </a:xfrm>
        </p:grpSpPr>
        <p:pic>
          <p:nvPicPr>
            <p:cNvPr id="15" name="Рисунок 14">
              <a:extLst>
                <a:ext uri="{FF2B5EF4-FFF2-40B4-BE49-F238E27FC236}">
                  <a16:creationId xmlns:a16="http://schemas.microsoft.com/office/drawing/2014/main" id="{A1CCA1A1-E652-4312-82D7-B08A75D472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1446" y="1538142"/>
              <a:ext cx="2788864" cy="1855862"/>
            </a:xfrm>
            <a:prstGeom prst="rect">
              <a:avLst/>
            </a:prstGeom>
          </p:spPr>
        </p:pic>
        <p:sp>
          <p:nvSpPr>
            <p:cNvPr id="4" name="TextBox 3">
              <a:extLst>
                <a:ext uri="{FF2B5EF4-FFF2-40B4-BE49-F238E27FC236}">
                  <a16:creationId xmlns:a16="http://schemas.microsoft.com/office/drawing/2014/main" id="{DE473F74-78F9-4C3B-BDEB-B2E8505A761A}"/>
                </a:ext>
              </a:extLst>
            </p:cNvPr>
            <p:cNvSpPr txBox="1"/>
            <p:nvPr/>
          </p:nvSpPr>
          <p:spPr>
            <a:xfrm>
              <a:off x="4558173" y="1828358"/>
              <a:ext cx="942759" cy="1107996"/>
            </a:xfrm>
            <a:prstGeom prst="rect">
              <a:avLst/>
            </a:prstGeom>
            <a:noFill/>
          </p:spPr>
          <p:txBody>
            <a:bodyPr wrap="none" rtlCol="0">
              <a:spAutoFit/>
            </a:bodyPr>
            <a:lstStyle/>
            <a:p>
              <a:r>
                <a:rPr lang="ru-RU" sz="6600" b="1" dirty="0" err="1">
                  <a:latin typeface="Times New Roman" panose="02020603050405020304" pitchFamily="18" charset="0"/>
                  <a:cs typeface="Times New Roman" panose="02020603050405020304" pitchFamily="18" charset="0"/>
                </a:rPr>
                <a:t>зо</a:t>
              </a:r>
              <a:endParaRPr lang="ru-RU" sz="6600" b="1" dirty="0">
                <a:latin typeface="Times New Roman" panose="02020603050405020304" pitchFamily="18" charset="0"/>
                <a:cs typeface="Times New Roman" panose="02020603050405020304" pitchFamily="18" charset="0"/>
              </a:endParaRPr>
            </a:p>
          </p:txBody>
        </p:sp>
      </p:grpSp>
      <p:grpSp>
        <p:nvGrpSpPr>
          <p:cNvPr id="9" name="Группа 8">
            <a:extLst>
              <a:ext uri="{FF2B5EF4-FFF2-40B4-BE49-F238E27FC236}">
                <a16:creationId xmlns:a16="http://schemas.microsoft.com/office/drawing/2014/main" id="{878F66C1-F9ED-4257-8082-DA6D02D4BE5C}"/>
              </a:ext>
            </a:extLst>
          </p:cNvPr>
          <p:cNvGrpSpPr/>
          <p:nvPr/>
        </p:nvGrpSpPr>
        <p:grpSpPr>
          <a:xfrm>
            <a:off x="1257821" y="4114316"/>
            <a:ext cx="2392898" cy="1948164"/>
            <a:chOff x="341548" y="3957551"/>
            <a:chExt cx="2788864" cy="1855862"/>
          </a:xfrm>
        </p:grpSpPr>
        <p:pic>
          <p:nvPicPr>
            <p:cNvPr id="3" name="Рисунок 2">
              <a:extLst>
                <a:ext uri="{FF2B5EF4-FFF2-40B4-BE49-F238E27FC236}">
                  <a16:creationId xmlns:a16="http://schemas.microsoft.com/office/drawing/2014/main" id="{B394145C-C7D7-4B97-AD52-7562F1E77C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548" y="3957551"/>
              <a:ext cx="2788864" cy="1855862"/>
            </a:xfrm>
            <a:prstGeom prst="rect">
              <a:avLst/>
            </a:prstGeom>
          </p:spPr>
        </p:pic>
        <p:sp>
          <p:nvSpPr>
            <p:cNvPr id="5" name="TextBox 4">
              <a:extLst>
                <a:ext uri="{FF2B5EF4-FFF2-40B4-BE49-F238E27FC236}">
                  <a16:creationId xmlns:a16="http://schemas.microsoft.com/office/drawing/2014/main" id="{F82BE1FB-1111-4EDF-9715-4890F22E5429}"/>
                </a:ext>
              </a:extLst>
            </p:cNvPr>
            <p:cNvSpPr txBox="1"/>
            <p:nvPr/>
          </p:nvSpPr>
          <p:spPr>
            <a:xfrm>
              <a:off x="1098037" y="4291382"/>
              <a:ext cx="1082348" cy="1107996"/>
            </a:xfrm>
            <a:prstGeom prst="rect">
              <a:avLst/>
            </a:prstGeom>
            <a:noFill/>
          </p:spPr>
          <p:txBody>
            <a:bodyPr wrap="none" rtlCol="0">
              <a:spAutoFit/>
            </a:bodyPr>
            <a:lstStyle/>
            <a:p>
              <a:r>
                <a:rPr lang="ru-RU" sz="6600" b="1" dirty="0" err="1">
                  <a:latin typeface="Times New Roman" panose="02020603050405020304" pitchFamily="18" charset="0"/>
                  <a:cs typeface="Times New Roman" panose="02020603050405020304" pitchFamily="18" charset="0"/>
                </a:rPr>
                <a:t>ло</a:t>
              </a:r>
              <a:endParaRPr lang="ru-RU" sz="6600" b="1" dirty="0">
                <a:latin typeface="Times New Roman" panose="02020603050405020304" pitchFamily="18" charset="0"/>
                <a:cs typeface="Times New Roman" panose="02020603050405020304" pitchFamily="18" charset="0"/>
              </a:endParaRPr>
            </a:p>
          </p:txBody>
        </p:sp>
      </p:grpSp>
      <p:grpSp>
        <p:nvGrpSpPr>
          <p:cNvPr id="16" name="Группа 15">
            <a:extLst>
              <a:ext uri="{FF2B5EF4-FFF2-40B4-BE49-F238E27FC236}">
                <a16:creationId xmlns:a16="http://schemas.microsoft.com/office/drawing/2014/main" id="{B9BBD578-6D6D-488F-97E1-EEA7AC0C4106}"/>
              </a:ext>
            </a:extLst>
          </p:cNvPr>
          <p:cNvGrpSpPr/>
          <p:nvPr/>
        </p:nvGrpSpPr>
        <p:grpSpPr>
          <a:xfrm>
            <a:off x="163481" y="5872604"/>
            <a:ext cx="2788864" cy="1855862"/>
            <a:chOff x="35018" y="7252408"/>
            <a:chExt cx="2788864" cy="1855862"/>
          </a:xfrm>
        </p:grpSpPr>
        <p:pic>
          <p:nvPicPr>
            <p:cNvPr id="12" name="Рисунок 11">
              <a:extLst>
                <a:ext uri="{FF2B5EF4-FFF2-40B4-BE49-F238E27FC236}">
                  <a16:creationId xmlns:a16="http://schemas.microsoft.com/office/drawing/2014/main" id="{15E9F173-1019-4A14-870F-0FCB7A3BC3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8" y="7252408"/>
              <a:ext cx="2788864" cy="1855862"/>
            </a:xfrm>
            <a:prstGeom prst="rect">
              <a:avLst/>
            </a:prstGeom>
          </p:spPr>
        </p:pic>
        <p:sp>
          <p:nvSpPr>
            <p:cNvPr id="6" name="TextBox 5">
              <a:extLst>
                <a:ext uri="{FF2B5EF4-FFF2-40B4-BE49-F238E27FC236}">
                  <a16:creationId xmlns:a16="http://schemas.microsoft.com/office/drawing/2014/main" id="{2F33A8F8-E0B4-43AB-AE1E-32B2D97C4278}"/>
                </a:ext>
              </a:extLst>
            </p:cNvPr>
            <p:cNvSpPr txBox="1"/>
            <p:nvPr/>
          </p:nvSpPr>
          <p:spPr>
            <a:xfrm>
              <a:off x="909688" y="7613759"/>
              <a:ext cx="1011880" cy="1107996"/>
            </a:xfrm>
            <a:prstGeom prst="rect">
              <a:avLst/>
            </a:prstGeom>
            <a:noFill/>
          </p:spPr>
          <p:txBody>
            <a:bodyPr wrap="none" rtlCol="0">
              <a:spAutoFit/>
            </a:bodyPr>
            <a:lstStyle/>
            <a:p>
              <a:r>
                <a:rPr lang="ru-RU" sz="6600" b="1" dirty="0">
                  <a:latin typeface="Times New Roman" panose="02020603050405020304" pitchFamily="18" charset="0"/>
                  <a:cs typeface="Times New Roman" panose="02020603050405020304" pitchFamily="18" charset="0"/>
                </a:rPr>
                <a:t>то</a:t>
              </a:r>
            </a:p>
          </p:txBody>
        </p:sp>
      </p:grpSp>
      <p:grpSp>
        <p:nvGrpSpPr>
          <p:cNvPr id="10" name="Группа 9">
            <a:extLst>
              <a:ext uri="{FF2B5EF4-FFF2-40B4-BE49-F238E27FC236}">
                <a16:creationId xmlns:a16="http://schemas.microsoft.com/office/drawing/2014/main" id="{70720D7A-B16C-4A6E-915E-A59C7D6FE8FB}"/>
              </a:ext>
            </a:extLst>
          </p:cNvPr>
          <p:cNvGrpSpPr/>
          <p:nvPr/>
        </p:nvGrpSpPr>
        <p:grpSpPr>
          <a:xfrm>
            <a:off x="4465103" y="2014502"/>
            <a:ext cx="2392897" cy="1855862"/>
            <a:chOff x="796933" y="5971980"/>
            <a:chExt cx="2788864" cy="1855862"/>
          </a:xfrm>
        </p:grpSpPr>
        <p:pic>
          <p:nvPicPr>
            <p:cNvPr id="11" name="Рисунок 10">
              <a:extLst>
                <a:ext uri="{FF2B5EF4-FFF2-40B4-BE49-F238E27FC236}">
                  <a16:creationId xmlns:a16="http://schemas.microsoft.com/office/drawing/2014/main" id="{C806C0BA-563E-4655-93C3-815ADBC83C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933" y="5971980"/>
              <a:ext cx="2788864" cy="1855862"/>
            </a:xfrm>
            <a:prstGeom prst="rect">
              <a:avLst/>
            </a:prstGeom>
          </p:spPr>
        </p:pic>
        <p:sp>
          <p:nvSpPr>
            <p:cNvPr id="7" name="TextBox 6">
              <a:extLst>
                <a:ext uri="{FF2B5EF4-FFF2-40B4-BE49-F238E27FC236}">
                  <a16:creationId xmlns:a16="http://schemas.microsoft.com/office/drawing/2014/main" id="{9D6D60EF-3AC3-49FA-AD0A-3704D2948E1B}"/>
                </a:ext>
              </a:extLst>
            </p:cNvPr>
            <p:cNvSpPr txBox="1"/>
            <p:nvPr/>
          </p:nvSpPr>
          <p:spPr>
            <a:xfrm>
              <a:off x="1340567" y="6529416"/>
              <a:ext cx="1237391" cy="769441"/>
            </a:xfrm>
            <a:prstGeom prst="rect">
              <a:avLst/>
            </a:prstGeom>
            <a:noFill/>
          </p:spPr>
          <p:txBody>
            <a:bodyPr wrap="none" rtlCol="0">
              <a:spAutoFit/>
            </a:bodyPr>
            <a:lstStyle/>
            <a:p>
              <a:r>
                <a:rPr lang="ru-RU" sz="4400" b="1" dirty="0">
                  <a:latin typeface="Times New Roman" panose="02020603050405020304" pitchFamily="18" charset="0"/>
                  <a:cs typeface="Times New Roman" panose="02020603050405020304" pitchFamily="18" charset="0"/>
                </a:rPr>
                <a:t>Мед</a:t>
              </a:r>
            </a:p>
          </p:txBody>
        </p:sp>
      </p:grpSp>
      <p:grpSp>
        <p:nvGrpSpPr>
          <p:cNvPr id="18" name="Группа 17">
            <a:extLst>
              <a:ext uri="{FF2B5EF4-FFF2-40B4-BE49-F238E27FC236}">
                <a16:creationId xmlns:a16="http://schemas.microsoft.com/office/drawing/2014/main" id="{1B650F76-27C5-48B2-B56D-C11566D1ED37}"/>
              </a:ext>
            </a:extLst>
          </p:cNvPr>
          <p:cNvGrpSpPr/>
          <p:nvPr/>
        </p:nvGrpSpPr>
        <p:grpSpPr>
          <a:xfrm>
            <a:off x="2850235" y="5902194"/>
            <a:ext cx="2392897" cy="1741012"/>
            <a:chOff x="3884630" y="8188765"/>
            <a:chExt cx="2788864" cy="1855862"/>
          </a:xfrm>
        </p:grpSpPr>
        <p:pic>
          <p:nvPicPr>
            <p:cNvPr id="13" name="Рисунок 12">
              <a:extLst>
                <a:ext uri="{FF2B5EF4-FFF2-40B4-BE49-F238E27FC236}">
                  <a16:creationId xmlns:a16="http://schemas.microsoft.com/office/drawing/2014/main" id="{CE8EADBB-ABBD-4838-BB59-88A8469FF6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4630" y="8188765"/>
              <a:ext cx="2788864" cy="1855862"/>
            </a:xfrm>
            <a:prstGeom prst="rect">
              <a:avLst/>
            </a:prstGeom>
          </p:spPr>
        </p:pic>
        <p:sp>
          <p:nvSpPr>
            <p:cNvPr id="8" name="TextBox 7">
              <a:extLst>
                <a:ext uri="{FF2B5EF4-FFF2-40B4-BE49-F238E27FC236}">
                  <a16:creationId xmlns:a16="http://schemas.microsoft.com/office/drawing/2014/main" id="{D856178D-BEE7-479D-B113-7511CD28C443}"/>
                </a:ext>
              </a:extLst>
            </p:cNvPr>
            <p:cNvSpPr txBox="1"/>
            <p:nvPr/>
          </p:nvSpPr>
          <p:spPr>
            <a:xfrm>
              <a:off x="4600329" y="8731975"/>
              <a:ext cx="1150251" cy="769441"/>
            </a:xfrm>
            <a:prstGeom prst="rect">
              <a:avLst/>
            </a:prstGeom>
            <a:noFill/>
          </p:spPr>
          <p:txBody>
            <a:bodyPr wrap="none" rtlCol="0">
              <a:spAutoFit/>
            </a:bodyPr>
            <a:lstStyle/>
            <a:p>
              <a:r>
                <a:rPr lang="ru-RU" sz="4400" b="1" dirty="0" err="1">
                  <a:latin typeface="Times New Roman" panose="02020603050405020304" pitchFamily="18" charset="0"/>
                  <a:cs typeface="Times New Roman" panose="02020603050405020304" pitchFamily="18" charset="0"/>
                </a:rPr>
                <a:t>жер</a:t>
              </a:r>
              <a:endParaRPr lang="ru-RU" sz="4400" b="1" dirty="0">
                <a:latin typeface="Times New Roman" panose="02020603050405020304" pitchFamily="18" charset="0"/>
                <a:cs typeface="Times New Roman" panose="02020603050405020304" pitchFamily="18" charset="0"/>
              </a:endParaRPr>
            </a:p>
          </p:txBody>
        </p:sp>
      </p:grpSp>
      <p:sp>
        <p:nvSpPr>
          <p:cNvPr id="27" name="TextBox 26">
            <a:extLst>
              <a:ext uri="{FF2B5EF4-FFF2-40B4-BE49-F238E27FC236}">
                <a16:creationId xmlns:a16="http://schemas.microsoft.com/office/drawing/2014/main" id="{42CF5AD8-C9EC-42C8-B3D3-03075093DBBB}"/>
              </a:ext>
            </a:extLst>
          </p:cNvPr>
          <p:cNvSpPr txBox="1"/>
          <p:nvPr/>
        </p:nvSpPr>
        <p:spPr>
          <a:xfrm>
            <a:off x="1813137" y="1373671"/>
            <a:ext cx="3832268" cy="369332"/>
          </a:xfrm>
          <a:prstGeom prst="rect">
            <a:avLst/>
          </a:prstGeom>
          <a:noFill/>
        </p:spPr>
        <p:txBody>
          <a:bodyPr wrap="none" rtlCol="0">
            <a:spAutoFit/>
          </a:bodyPr>
          <a:lstStyle/>
          <a:p>
            <a:r>
              <a:rPr lang="ru-RU" b="1" dirty="0">
                <a:solidFill>
                  <a:srgbClr val="FF0000"/>
                </a:solidFill>
                <a:latin typeface="Arial" panose="020B0604020202020204" pitchFamily="34" charset="0"/>
                <a:cs typeface="Arial" panose="020B0604020202020204" pitchFamily="34" charset="0"/>
              </a:rPr>
              <a:t>Игра «Собери слово из слогов</a:t>
            </a:r>
            <a:r>
              <a:rPr lang="ru-RU" dirty="0">
                <a:solidFill>
                  <a:srgbClr val="FF0000"/>
                </a:solidFill>
                <a:latin typeface="Arial" panose="020B0604020202020204" pitchFamily="34" charset="0"/>
                <a:cs typeface="Arial" panose="020B0604020202020204" pitchFamily="34" charset="0"/>
              </a:rPr>
              <a:t>»</a:t>
            </a:r>
          </a:p>
        </p:txBody>
      </p:sp>
      <p:sp>
        <p:nvSpPr>
          <p:cNvPr id="28" name="TextBox 27">
            <a:extLst>
              <a:ext uri="{FF2B5EF4-FFF2-40B4-BE49-F238E27FC236}">
                <a16:creationId xmlns:a16="http://schemas.microsoft.com/office/drawing/2014/main" id="{FEDB8D02-0235-41E1-98F7-8953F19431B6}"/>
              </a:ext>
            </a:extLst>
          </p:cNvPr>
          <p:cNvSpPr txBox="1"/>
          <p:nvPr/>
        </p:nvSpPr>
        <p:spPr>
          <a:xfrm>
            <a:off x="1207840" y="9209902"/>
            <a:ext cx="5080091" cy="954107"/>
          </a:xfrm>
          <a:prstGeom prst="rect">
            <a:avLst/>
          </a:prstGeom>
          <a:noFill/>
        </p:spPr>
        <p:txBody>
          <a:bodyPr wrap="square" rtlCol="0">
            <a:spAutoFit/>
          </a:bodyPr>
          <a:lstStyle/>
          <a:p>
            <a:pPr algn="ctr"/>
            <a:endParaRPr lang="ru-RU" sz="2000" b="1" dirty="0">
              <a:latin typeface="Arial" panose="020B0604020202020204" pitchFamily="34" charset="0"/>
              <a:cs typeface="Arial" panose="020B0604020202020204" pitchFamily="34" charset="0"/>
            </a:endParaRPr>
          </a:p>
          <a:p>
            <a:pPr algn="ctr"/>
            <a:r>
              <a:rPr lang="ru-RU" sz="2000" dirty="0">
                <a:latin typeface="Arial" panose="020B0604020202020204" pitchFamily="34" charset="0"/>
                <a:cs typeface="Arial" panose="020B0604020202020204" pitchFamily="34" charset="0"/>
              </a:rPr>
              <a:t>Соедини слоги, прочитай слово</a:t>
            </a:r>
          </a:p>
          <a:p>
            <a:pPr marL="342900" indent="-342900">
              <a:buAutoNum type="arabicPeriod"/>
            </a:pPr>
            <a:endParaRPr lang="ru-RU"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683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27750A-9953-482E-AA90-2588D1F17CF1}"/>
              </a:ext>
            </a:extLst>
          </p:cNvPr>
          <p:cNvSpPr txBox="1"/>
          <p:nvPr/>
        </p:nvSpPr>
        <p:spPr>
          <a:xfrm>
            <a:off x="2528047" y="1183342"/>
            <a:ext cx="1839991" cy="369332"/>
          </a:xfrm>
          <a:prstGeom prst="rect">
            <a:avLst/>
          </a:prstGeom>
          <a:noFill/>
        </p:spPr>
        <p:txBody>
          <a:bodyPr wrap="none" rtlCol="0">
            <a:spAutoFit/>
          </a:bodyPr>
          <a:lstStyle/>
          <a:p>
            <a:r>
              <a:rPr lang="ru-RU" b="1" dirty="0">
                <a:solidFill>
                  <a:srgbClr val="FF0000"/>
                </a:solidFill>
                <a:latin typeface="Arial" panose="020B0604020202020204" pitchFamily="34" charset="0"/>
                <a:cs typeface="Arial" panose="020B0604020202020204" pitchFamily="34" charset="0"/>
              </a:rPr>
              <a:t>Отгадай ребус</a:t>
            </a:r>
          </a:p>
        </p:txBody>
      </p:sp>
      <p:pic>
        <p:nvPicPr>
          <p:cNvPr id="7" name="Рисунок 6">
            <a:extLst>
              <a:ext uri="{FF2B5EF4-FFF2-40B4-BE49-F238E27FC236}">
                <a16:creationId xmlns:a16="http://schemas.microsoft.com/office/drawing/2014/main" id="{03DC8301-0B5B-4737-A58A-865BC02AA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036" y="1926836"/>
            <a:ext cx="1839990" cy="1511160"/>
          </a:xfrm>
          <a:prstGeom prst="rect">
            <a:avLst/>
          </a:prstGeom>
        </p:spPr>
      </p:pic>
      <p:pic>
        <p:nvPicPr>
          <p:cNvPr id="12" name="Рисунок 11">
            <a:extLst>
              <a:ext uri="{FF2B5EF4-FFF2-40B4-BE49-F238E27FC236}">
                <a16:creationId xmlns:a16="http://schemas.microsoft.com/office/drawing/2014/main" id="{C3911697-1593-470C-BA1B-3E44E1ED94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06858"/>
            <a:ext cx="3047658" cy="2620158"/>
          </a:xfrm>
          <a:prstGeom prst="rect">
            <a:avLst/>
          </a:prstGeom>
        </p:spPr>
      </p:pic>
      <p:pic>
        <p:nvPicPr>
          <p:cNvPr id="14" name="Рисунок 13">
            <a:extLst>
              <a:ext uri="{FF2B5EF4-FFF2-40B4-BE49-F238E27FC236}">
                <a16:creationId xmlns:a16="http://schemas.microsoft.com/office/drawing/2014/main" id="{78C43FE9-DDE1-4982-A0AD-E09FB48C95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388" y="7555962"/>
            <a:ext cx="3146612" cy="1811686"/>
          </a:xfrm>
          <a:prstGeom prst="rect">
            <a:avLst/>
          </a:prstGeom>
        </p:spPr>
      </p:pic>
      <p:pic>
        <p:nvPicPr>
          <p:cNvPr id="16" name="Рисунок 15">
            <a:extLst>
              <a:ext uri="{FF2B5EF4-FFF2-40B4-BE49-F238E27FC236}">
                <a16:creationId xmlns:a16="http://schemas.microsoft.com/office/drawing/2014/main" id="{12F29D3C-C339-4521-BE7C-9F069213E7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6634" y="3731935"/>
            <a:ext cx="2711024" cy="1317377"/>
          </a:xfrm>
          <a:prstGeom prst="rect">
            <a:avLst/>
          </a:prstGeom>
        </p:spPr>
      </p:pic>
      <p:sp>
        <p:nvSpPr>
          <p:cNvPr id="17" name="TextBox 16">
            <a:extLst>
              <a:ext uri="{FF2B5EF4-FFF2-40B4-BE49-F238E27FC236}">
                <a16:creationId xmlns:a16="http://schemas.microsoft.com/office/drawing/2014/main" id="{6E2BC33A-7CC8-4BB7-B39F-DB4A8E7FE594}"/>
              </a:ext>
            </a:extLst>
          </p:cNvPr>
          <p:cNvSpPr txBox="1"/>
          <p:nvPr/>
        </p:nvSpPr>
        <p:spPr>
          <a:xfrm>
            <a:off x="4579411" y="2439164"/>
            <a:ext cx="1225207" cy="523220"/>
          </a:xfrm>
          <a:prstGeom prst="rect">
            <a:avLst/>
          </a:prstGeom>
          <a:noFill/>
        </p:spPr>
        <p:txBody>
          <a:bodyPr wrap="none" rtlCol="0">
            <a:spAutoFit/>
          </a:bodyPr>
          <a:lstStyle/>
          <a:p>
            <a:r>
              <a:rPr lang="ru-RU" sz="2800" dirty="0">
                <a:latin typeface="Times New Roman" panose="02020603050405020304" pitchFamily="18" charset="0"/>
                <a:cs typeface="Times New Roman" panose="02020603050405020304" pitchFamily="18" charset="0"/>
              </a:rPr>
              <a:t>Золото</a:t>
            </a:r>
          </a:p>
        </p:txBody>
      </p:sp>
      <p:sp>
        <p:nvSpPr>
          <p:cNvPr id="19" name="TextBox 18">
            <a:extLst>
              <a:ext uri="{FF2B5EF4-FFF2-40B4-BE49-F238E27FC236}">
                <a16:creationId xmlns:a16="http://schemas.microsoft.com/office/drawing/2014/main" id="{E82FCA76-D88A-4E59-AC7D-F997D943A772}"/>
              </a:ext>
            </a:extLst>
          </p:cNvPr>
          <p:cNvSpPr txBox="1"/>
          <p:nvPr/>
        </p:nvSpPr>
        <p:spPr>
          <a:xfrm>
            <a:off x="4260898" y="4129013"/>
            <a:ext cx="1509709" cy="523220"/>
          </a:xfrm>
          <a:prstGeom prst="rect">
            <a:avLst/>
          </a:prstGeom>
          <a:noFill/>
        </p:spPr>
        <p:txBody>
          <a:bodyPr wrap="none" rtlCol="0">
            <a:spAutoFit/>
          </a:bodyPr>
          <a:lstStyle/>
          <a:p>
            <a:r>
              <a:rPr lang="ru-RU" sz="2800" dirty="0">
                <a:latin typeface="Times New Roman" panose="02020603050405020304" pitchFamily="18" charset="0"/>
                <a:cs typeface="Times New Roman" panose="02020603050405020304" pitchFamily="18" charset="0"/>
              </a:rPr>
              <a:t>Фабрика</a:t>
            </a:r>
          </a:p>
        </p:txBody>
      </p:sp>
      <p:sp>
        <p:nvSpPr>
          <p:cNvPr id="21" name="TextBox 20">
            <a:extLst>
              <a:ext uri="{FF2B5EF4-FFF2-40B4-BE49-F238E27FC236}">
                <a16:creationId xmlns:a16="http://schemas.microsoft.com/office/drawing/2014/main" id="{865FF6C4-577C-4117-91DD-AC5664FDF92D}"/>
              </a:ext>
            </a:extLst>
          </p:cNvPr>
          <p:cNvSpPr txBox="1"/>
          <p:nvPr/>
        </p:nvSpPr>
        <p:spPr>
          <a:xfrm>
            <a:off x="4368038" y="5972567"/>
            <a:ext cx="1039195" cy="523220"/>
          </a:xfrm>
          <a:prstGeom prst="rect">
            <a:avLst/>
          </a:prstGeom>
          <a:noFill/>
        </p:spPr>
        <p:txBody>
          <a:bodyPr wrap="none" rtlCol="0">
            <a:spAutoFit/>
          </a:bodyPr>
          <a:lstStyle/>
          <a:p>
            <a:r>
              <a:rPr lang="ru-RU" sz="2800" dirty="0">
                <a:latin typeface="Times New Roman" panose="02020603050405020304" pitchFamily="18" charset="0"/>
                <a:cs typeface="Times New Roman" panose="02020603050405020304" pitchFamily="18" charset="0"/>
              </a:rPr>
              <a:t>Речка</a:t>
            </a:r>
          </a:p>
        </p:txBody>
      </p:sp>
      <p:sp>
        <p:nvSpPr>
          <p:cNvPr id="24" name="TextBox 23">
            <a:extLst>
              <a:ext uri="{FF2B5EF4-FFF2-40B4-BE49-F238E27FC236}">
                <a16:creationId xmlns:a16="http://schemas.microsoft.com/office/drawing/2014/main" id="{EA1A7676-BE70-42E8-8DA9-ED3EA92203A8}"/>
              </a:ext>
            </a:extLst>
          </p:cNvPr>
          <p:cNvSpPr txBox="1"/>
          <p:nvPr/>
        </p:nvSpPr>
        <p:spPr>
          <a:xfrm>
            <a:off x="4025897" y="8000140"/>
            <a:ext cx="1979709" cy="461665"/>
          </a:xfrm>
          <a:prstGeom prst="rect">
            <a:avLst/>
          </a:prstGeom>
          <a:noFill/>
        </p:spPr>
        <p:txBody>
          <a:bodyPr wrap="none" rtlCol="0">
            <a:spAutoFit/>
          </a:bodyPr>
          <a:lstStyle/>
          <a:p>
            <a:r>
              <a:rPr lang="ru-RU" sz="2400" dirty="0">
                <a:latin typeface="Times New Roman" panose="02020603050405020304" pitchFamily="18" charset="0"/>
                <a:cs typeface="Times New Roman" panose="02020603050405020304" pitchFamily="18" charset="0"/>
              </a:rPr>
              <a:t>Екатеринбург</a:t>
            </a:r>
          </a:p>
        </p:txBody>
      </p:sp>
      <mc:AlternateContent xmlns:mc="http://schemas.openxmlformats.org/markup-compatibility/2006">
        <mc:Choice xmlns:am3d="http://schemas.microsoft.com/office/drawing/2017/model3d" Requires="am3d">
          <p:graphicFrame>
            <p:nvGraphicFramePr>
              <p:cNvPr id="27" name="Трехмерная модель 26" descr="Золотая звезда">
                <a:extLst>
                  <a:ext uri="{FF2B5EF4-FFF2-40B4-BE49-F238E27FC236}">
                    <a16:creationId xmlns:a16="http://schemas.microsoft.com/office/drawing/2014/main" id="{CF3EAC62-59EA-4D27-A7DB-84ED9DA51AA6}"/>
                  </a:ext>
                </a:extLst>
              </p:cNvPr>
              <p:cNvGraphicFramePr>
                <a:graphicFrameLocks noChangeAspect="1"/>
              </p:cNvGraphicFramePr>
              <p:nvPr>
                <p:extLst>
                  <p:ext uri="{D42A27DB-BD31-4B8C-83A1-F6EECF244321}">
                    <p14:modId xmlns:p14="http://schemas.microsoft.com/office/powerpoint/2010/main" val="3806350091"/>
                  </p:ext>
                </p:extLst>
              </p:nvPr>
            </p:nvGraphicFramePr>
            <p:xfrm>
              <a:off x="4127145" y="1677820"/>
              <a:ext cx="2038350" cy="1943100"/>
            </p:xfrm>
            <a:graphic>
              <a:graphicData uri="http://schemas.microsoft.com/office/drawing/2017/model3d">
                <am3d:model3d r:embed="rId7">
                  <am3d:spPr>
                    <a:xfrm>
                      <a:off x="0" y="0"/>
                      <a:ext cx="2038350" cy="1943100"/>
                    </a:xfrm>
                    <a:prstGeom prst="rect">
                      <a:avLst/>
                    </a:prstGeom>
                  </am3d:spPr>
                  <am3d:camera>
                    <am3d:pos x="0" y="0" z="67227191"/>
                    <am3d:up dx="0" dy="36000000" dz="0"/>
                    <am3d:lookAt x="0" y="0" z="0"/>
                    <am3d:perspective fov="2700000"/>
                  </am3d:camera>
                  <am3d:trans>
                    <am3d:meterPerModelUnit n="5245046" d="1000000"/>
                    <am3d:preTrans dx="-386604" dy="-17000240" dz="-65651"/>
                    <am3d:scale>
                      <am3d:sx n="1000000" d="1000000"/>
                      <am3d:sy n="1000000" d="1000000"/>
                      <am3d:sz n="1000000" d="1000000"/>
                    </am3d:scale>
                    <am3d:rot/>
                    <am3d:postTrans dx="0" dy="0" dz="0"/>
                  </am3d:trans>
                  <am3d:raster rName="Office3DRenderer" rVer="16.0.8326">
                    <am3d:blip r:embed="rId8"/>
                  </am3d:raster>
                  <am3d:objViewport viewportSz="304800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7" name="Трехмерная модель 26" descr="Золотая звезда">
                <a:extLst>
                  <a:ext uri="{FF2B5EF4-FFF2-40B4-BE49-F238E27FC236}">
                    <a16:creationId xmlns:a16="http://schemas.microsoft.com/office/drawing/2014/main" id="{CF3EAC62-59EA-4D27-A7DB-84ED9DA51AA6}"/>
                  </a:ext>
                </a:extLst>
              </p:cNvPr>
              <p:cNvPicPr>
                <a:picLocks noGrp="1" noRot="1" noChangeAspect="1" noMove="1" noResize="1" noEditPoints="1" noAdjustHandles="1" noChangeArrowheads="1" noChangeShapeType="1" noCrop="1"/>
              </p:cNvPicPr>
              <p:nvPr/>
            </p:nvPicPr>
            <p:blipFill>
              <a:blip r:embed="rId8"/>
              <a:stretch>
                <a:fillRect/>
              </a:stretch>
            </p:blipFill>
            <p:spPr>
              <a:xfrm>
                <a:off x="4127145" y="1677820"/>
                <a:ext cx="2038350" cy="1943100"/>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28" name="Трехмерная модель 27" descr="Золотая звезда">
                <a:extLst>
                  <a:ext uri="{FF2B5EF4-FFF2-40B4-BE49-F238E27FC236}">
                    <a16:creationId xmlns:a16="http://schemas.microsoft.com/office/drawing/2014/main" id="{E27CB605-EB12-442F-860F-CDD7DA80624D}"/>
                  </a:ext>
                </a:extLst>
              </p:cNvPr>
              <p:cNvGraphicFramePr>
                <a:graphicFrameLocks noChangeAspect="1"/>
              </p:cNvGraphicFramePr>
              <p:nvPr>
                <p:extLst>
                  <p:ext uri="{D42A27DB-BD31-4B8C-83A1-F6EECF244321}">
                    <p14:modId xmlns:p14="http://schemas.microsoft.com/office/powerpoint/2010/main" val="2351898699"/>
                  </p:ext>
                </p:extLst>
              </p:nvPr>
            </p:nvGraphicFramePr>
            <p:xfrm>
              <a:off x="4025897" y="3582768"/>
              <a:ext cx="2057400" cy="1943100"/>
            </p:xfrm>
            <a:graphic>
              <a:graphicData uri="http://schemas.microsoft.com/office/drawing/2017/model3d">
                <am3d:model3d r:embed="rId7">
                  <am3d:spPr>
                    <a:xfrm>
                      <a:off x="0" y="0"/>
                      <a:ext cx="2057400" cy="1943100"/>
                    </a:xfrm>
                    <a:prstGeom prst="rect">
                      <a:avLst/>
                    </a:prstGeom>
                  </am3d:spPr>
                  <am3d:camera>
                    <am3d:pos x="0" y="0" z="67227191"/>
                    <am3d:up dx="0" dy="36000000" dz="0"/>
                    <am3d:lookAt x="0" y="0" z="0"/>
                    <am3d:perspective fov="2700000"/>
                  </am3d:camera>
                  <am3d:trans>
                    <am3d:meterPerModelUnit n="5245046" d="1000000"/>
                    <am3d:preTrans dx="-386604" dy="-17000240" dz="-65651"/>
                    <am3d:scale>
                      <am3d:sx n="1000000" d="1000000"/>
                      <am3d:sy n="1000000" d="1000000"/>
                      <am3d:sz n="1000000" d="1000000"/>
                    </am3d:scale>
                    <am3d:rot ax="114381" ay="-76192" az="-2540"/>
                    <am3d:postTrans dx="0" dy="0" dz="0"/>
                  </am3d:trans>
                  <am3d:raster rName="Office3DRenderer" rVer="16.0.8326">
                    <am3d:blip r:embed="rId9"/>
                  </am3d:raster>
                  <am3d:objViewport viewportSz="304800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8" name="Трехмерная модель 27" descr="Золотая звезда">
                <a:extLst>
                  <a:ext uri="{FF2B5EF4-FFF2-40B4-BE49-F238E27FC236}">
                    <a16:creationId xmlns:a16="http://schemas.microsoft.com/office/drawing/2014/main" id="{E27CB605-EB12-442F-860F-CDD7DA80624D}"/>
                  </a:ext>
                </a:extLst>
              </p:cNvPr>
              <p:cNvPicPr>
                <a:picLocks noGrp="1" noRot="1" noChangeAspect="1" noMove="1" noResize="1" noEditPoints="1" noAdjustHandles="1" noChangeArrowheads="1" noChangeShapeType="1" noCrop="1"/>
              </p:cNvPicPr>
              <p:nvPr/>
            </p:nvPicPr>
            <p:blipFill>
              <a:blip r:embed="rId9"/>
              <a:stretch>
                <a:fillRect/>
              </a:stretch>
            </p:blipFill>
            <p:spPr>
              <a:xfrm>
                <a:off x="4025897" y="3582768"/>
                <a:ext cx="2057400" cy="1943100"/>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29" name="Трехмерная модель 28" descr="Золотая звезда">
                <a:extLst>
                  <a:ext uri="{FF2B5EF4-FFF2-40B4-BE49-F238E27FC236}">
                    <a16:creationId xmlns:a16="http://schemas.microsoft.com/office/drawing/2014/main" id="{66CD5066-D115-4169-89BC-F13BF89FD5DB}"/>
                  </a:ext>
                </a:extLst>
              </p:cNvPr>
              <p:cNvGraphicFramePr>
                <a:graphicFrameLocks noChangeAspect="1"/>
              </p:cNvGraphicFramePr>
              <p:nvPr>
                <p:extLst>
                  <p:ext uri="{D42A27DB-BD31-4B8C-83A1-F6EECF244321}">
                    <p14:modId xmlns:p14="http://schemas.microsoft.com/office/powerpoint/2010/main" val="1463207931"/>
                  </p:ext>
                </p:extLst>
              </p:nvPr>
            </p:nvGraphicFramePr>
            <p:xfrm>
              <a:off x="3996576" y="5486085"/>
              <a:ext cx="2038350" cy="1943100"/>
            </p:xfrm>
            <a:graphic>
              <a:graphicData uri="http://schemas.microsoft.com/office/drawing/2017/model3d">
                <am3d:model3d r:embed="rId7">
                  <am3d:spPr>
                    <a:xfrm>
                      <a:off x="0" y="0"/>
                      <a:ext cx="2038350" cy="1943100"/>
                    </a:xfrm>
                    <a:prstGeom prst="rect">
                      <a:avLst/>
                    </a:prstGeom>
                  </am3d:spPr>
                  <am3d:camera>
                    <am3d:pos x="0" y="0" z="67227191"/>
                    <am3d:up dx="0" dy="36000000" dz="0"/>
                    <am3d:lookAt x="0" y="0" z="0"/>
                    <am3d:perspective fov="2700000"/>
                  </am3d:camera>
                  <am3d:trans>
                    <am3d:meterPerModelUnit n="5245046" d="1000000"/>
                    <am3d:preTrans dx="-386604" dy="-17000240" dz="-65651"/>
                    <am3d:scale>
                      <am3d:sx n="1000000" d="1000000"/>
                      <am3d:sy n="1000000" d="1000000"/>
                      <am3d:sz n="1000000" d="1000000"/>
                    </am3d:scale>
                    <am3d:rot/>
                    <am3d:postTrans dx="0" dy="0" dz="0"/>
                  </am3d:trans>
                  <am3d:raster rName="Office3DRenderer" rVer="16.0.8326">
                    <am3d:blip r:embed="rId8"/>
                  </am3d:raster>
                  <am3d:objViewport viewportSz="304800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9" name="Трехмерная модель 28" descr="Золотая звезда">
                <a:extLst>
                  <a:ext uri="{FF2B5EF4-FFF2-40B4-BE49-F238E27FC236}">
                    <a16:creationId xmlns:a16="http://schemas.microsoft.com/office/drawing/2014/main" id="{66CD5066-D115-4169-89BC-F13BF89FD5DB}"/>
                  </a:ext>
                </a:extLst>
              </p:cNvPr>
              <p:cNvPicPr>
                <a:picLocks noGrp="1" noRot="1" noChangeAspect="1" noMove="1" noResize="1" noEditPoints="1" noAdjustHandles="1" noChangeArrowheads="1" noChangeShapeType="1" noCrop="1"/>
              </p:cNvPicPr>
              <p:nvPr/>
            </p:nvPicPr>
            <p:blipFill>
              <a:blip r:embed="rId8"/>
              <a:stretch>
                <a:fillRect/>
              </a:stretch>
            </p:blipFill>
            <p:spPr>
              <a:xfrm>
                <a:off x="3996576" y="5486085"/>
                <a:ext cx="2038350" cy="1943100"/>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30" name="Трехмерная модель 29" descr="Золотая звезда">
                <a:extLst>
                  <a:ext uri="{FF2B5EF4-FFF2-40B4-BE49-F238E27FC236}">
                    <a16:creationId xmlns:a16="http://schemas.microsoft.com/office/drawing/2014/main" id="{CF0CEEA8-E5DE-457F-99EA-731E2A642A24}"/>
                  </a:ext>
                </a:extLst>
              </p:cNvPr>
              <p:cNvGraphicFramePr>
                <a:graphicFrameLocks noChangeAspect="1"/>
              </p:cNvGraphicFramePr>
              <p:nvPr>
                <p:extLst>
                  <p:ext uri="{D42A27DB-BD31-4B8C-83A1-F6EECF244321}">
                    <p14:modId xmlns:p14="http://schemas.microsoft.com/office/powerpoint/2010/main" val="4267462015"/>
                  </p:ext>
                </p:extLst>
              </p:nvPr>
            </p:nvGraphicFramePr>
            <p:xfrm>
              <a:off x="3996576" y="7466836"/>
              <a:ext cx="2038350" cy="1943100"/>
            </p:xfrm>
            <a:graphic>
              <a:graphicData uri="http://schemas.microsoft.com/office/drawing/2017/model3d">
                <am3d:model3d r:embed="rId7">
                  <am3d:spPr>
                    <a:xfrm>
                      <a:off x="0" y="0"/>
                      <a:ext cx="2038350" cy="1943100"/>
                    </a:xfrm>
                    <a:prstGeom prst="rect">
                      <a:avLst/>
                    </a:prstGeom>
                  </am3d:spPr>
                  <am3d:camera>
                    <am3d:pos x="0" y="0" z="67227191"/>
                    <am3d:up dx="0" dy="36000000" dz="0"/>
                    <am3d:lookAt x="0" y="0" z="0"/>
                    <am3d:perspective fov="2700000"/>
                  </am3d:camera>
                  <am3d:trans>
                    <am3d:meterPerModelUnit n="5245046" d="1000000"/>
                    <am3d:preTrans dx="-386604" dy="-17000240" dz="-65651"/>
                    <am3d:scale>
                      <am3d:sx n="1000000" d="1000000"/>
                      <am3d:sy n="1000000" d="1000000"/>
                      <am3d:sz n="1000000" d="1000000"/>
                    </am3d:scale>
                    <am3d:rot/>
                    <am3d:postTrans dx="0" dy="0" dz="0"/>
                  </am3d:trans>
                  <am3d:raster rName="Office3DRenderer" rVer="16.0.8326">
                    <am3d:blip r:embed="rId8"/>
                  </am3d:raster>
                  <am3d:objViewport viewportSz="304800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0" name="Трехмерная модель 29" descr="Золотая звезда">
                <a:extLst>
                  <a:ext uri="{FF2B5EF4-FFF2-40B4-BE49-F238E27FC236}">
                    <a16:creationId xmlns:a16="http://schemas.microsoft.com/office/drawing/2014/main" id="{CF0CEEA8-E5DE-457F-99EA-731E2A642A24}"/>
                  </a:ext>
                </a:extLst>
              </p:cNvPr>
              <p:cNvPicPr>
                <a:picLocks noGrp="1" noRot="1" noChangeAspect="1" noMove="1" noResize="1" noEditPoints="1" noAdjustHandles="1" noChangeArrowheads="1" noChangeShapeType="1" noCrop="1"/>
              </p:cNvPicPr>
              <p:nvPr/>
            </p:nvPicPr>
            <p:blipFill>
              <a:blip r:embed="rId8"/>
              <a:stretch>
                <a:fillRect/>
              </a:stretch>
            </p:blipFill>
            <p:spPr>
              <a:xfrm>
                <a:off x="3996576" y="7466836"/>
                <a:ext cx="2038350" cy="1943100"/>
              </a:xfrm>
              <a:prstGeom prst="rect">
                <a:avLst/>
              </a:prstGeom>
            </p:spPr>
          </p:pic>
        </mc:Fallback>
      </mc:AlternateContent>
      <p:sp>
        <p:nvSpPr>
          <p:cNvPr id="31" name="TextBox 30">
            <a:extLst>
              <a:ext uri="{FF2B5EF4-FFF2-40B4-BE49-F238E27FC236}">
                <a16:creationId xmlns:a16="http://schemas.microsoft.com/office/drawing/2014/main" id="{4999EF9D-22E5-41FD-8323-149F793274EC}"/>
              </a:ext>
            </a:extLst>
          </p:cNvPr>
          <p:cNvSpPr txBox="1"/>
          <p:nvPr/>
        </p:nvSpPr>
        <p:spPr>
          <a:xfrm>
            <a:off x="567391" y="9459279"/>
            <a:ext cx="5723218" cy="400110"/>
          </a:xfrm>
          <a:prstGeom prst="rect">
            <a:avLst/>
          </a:prstGeom>
          <a:noFill/>
        </p:spPr>
        <p:txBody>
          <a:bodyPr wrap="square" rtlCol="0">
            <a:spAutoFit/>
          </a:bodyPr>
          <a:lstStyle/>
          <a:p>
            <a:r>
              <a:rPr lang="ru-RU" sz="2000" dirty="0">
                <a:latin typeface="Arial" panose="020B0604020202020204" pitchFamily="34" charset="0"/>
                <a:cs typeface="Arial" panose="020B0604020202020204" pitchFamily="34" charset="0"/>
              </a:rPr>
              <a:t>Отгадай ребус, проверь себя, нажав на звезду</a:t>
            </a:r>
          </a:p>
        </p:txBody>
      </p:sp>
    </p:spTree>
    <p:extLst>
      <p:ext uri="{BB962C8B-B14F-4D97-AF65-F5344CB8AC3E}">
        <p14:creationId xmlns:p14="http://schemas.microsoft.com/office/powerpoint/2010/main" val="263504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0" presetClass="exit" presetSubtype="128" fill="hold" nodeType="clickEffect">
                                  <p:stCondLst>
                                    <p:cond delay="0"/>
                                  </p:stCondLst>
                                  <p:childTnLst>
                                    <p:animEffect transition="out" filter="fade">
                                      <p:cBhvr>
                                        <p:cTn id="6" dur="1000"/>
                                        <p:tgtEl>
                                          <p:spTgt spid="27"/>
                                        </p:tgtEl>
                                      </p:cBhvr>
                                    </p:animEffect>
                                    <p:anim calcmode="lin" valueType="num">
                                      <p:cBhvr additive="sum">
                                        <p:cTn id="7" dur="1000"/>
                                        <p:tgtEl>
                                          <p:spTgt spid="27"/>
                                        </p:tgtEl>
                                        <p:attrNameLst>
                                          <p:attrName>3d.view.rotation.y</p:attrName>
                                        </p:attrNameLst>
                                      </p:cBhvr>
                                      <p:tavLst>
                                        <p:tav tm="0">
                                          <p:val>
                                            <p:fltVal val="0"/>
                                          </p:val>
                                        </p:tav>
                                        <p:tav tm="3330">
                                          <p:val>
                                            <p:fltVal val="0.065"/>
                                          </p:val>
                                        </p:tav>
                                        <p:tav tm="6660">
                                          <p:val>
                                            <p:fltVal val="0.2543"/>
                                          </p:val>
                                        </p:tav>
                                        <p:tav tm="9990">
                                          <p:val>
                                            <p:fltVal val="0.5589"/>
                                          </p:val>
                                        </p:tav>
                                        <p:tav tm="13320">
                                          <p:val>
                                            <p:fltVal val="0.97"/>
                                          </p:val>
                                        </p:tav>
                                        <p:tav tm="16650">
                                          <p:val>
                                            <p:fltVal val="1.4787"/>
                                          </p:val>
                                        </p:tav>
                                        <p:tav tm="19970">
                                          <p:val>
                                            <p:fltVal val="2.0742"/>
                                          </p:val>
                                        </p:tav>
                                        <p:tav tm="23290">
                                          <p:val>
                                            <p:fltVal val="2.7492"/>
                                          </p:val>
                                        </p:tav>
                                        <p:tav tm="26620">
                                          <p:val>
                                            <p:fltVal val="3.4972"/>
                                          </p:val>
                                        </p:tav>
                                        <p:tav tm="29950">
                                          <p:val>
                                            <p:fltVal val="4.3074"/>
                                          </p:val>
                                        </p:tav>
                                        <p:tav tm="33280">
                                          <p:val>
                                            <p:fltVal val="5.1709"/>
                                          </p:val>
                                        </p:tav>
                                        <p:tav tm="36610">
                                          <p:val>
                                            <p:fltVal val="6.079"/>
                                          </p:val>
                                        </p:tav>
                                        <p:tav tm="39940">
                                          <p:val>
                                            <p:fltVal val="7.0227"/>
                                          </p:val>
                                        </p:tav>
                                        <p:tav tm="43270">
                                          <p:val>
                                            <p:fltVal val="7.9931"/>
                                          </p:val>
                                        </p:tav>
                                        <p:tav tm="46600">
                                          <p:val>
                                            <p:fltVal val="8.9815"/>
                                          </p:val>
                                        </p:tav>
                                        <p:tav tm="49930">
                                          <p:val>
                                            <p:fltVal val="9.979"/>
                                          </p:val>
                                        </p:tav>
                                        <p:tav tm="53250">
                                          <p:val>
                                            <p:fltVal val="10.9736"/>
                                          </p:val>
                                        </p:tav>
                                        <p:tav tm="56580">
                                          <p:val>
                                            <p:fltVal val="11.9626"/>
                                          </p:val>
                                        </p:tav>
                                        <p:tav tm="59900">
                                          <p:val>
                                            <p:fltVal val="12.9311"/>
                                          </p:val>
                                        </p:tav>
                                        <p:tav tm="63220">
                                          <p:val>
                                            <p:fltVal val="13.8735"/>
                                          </p:val>
                                        </p:tav>
                                        <p:tav tm="66540">
                                          <p:val>
                                            <p:fltVal val="14.781"/>
                                          </p:val>
                                        </p:tav>
                                        <p:tav tm="69870">
                                          <p:val>
                                            <p:fltVal val="15.6471"/>
                                          </p:val>
                                        </p:tav>
                                        <p:tav tm="73190">
                                          <p:val>
                                            <p:fltVal val="16.4581"/>
                                          </p:val>
                                        </p:tav>
                                        <p:tav tm="76510">
                                          <p:val>
                                            <p:fltVal val="17.2077"/>
                                          </p:val>
                                        </p:tav>
                                        <p:tav tm="79830">
                                          <p:val>
                                            <p:fltVal val="17.8872"/>
                                          </p:val>
                                        </p:tav>
                                        <p:tav tm="83160">
                                          <p:val>
                                            <p:fltVal val="18.4895"/>
                                          </p:val>
                                        </p:tav>
                                        <p:tav tm="86480">
                                          <p:val>
                                            <p:fltVal val="19.0021"/>
                                          </p:val>
                                        </p:tav>
                                        <p:tav tm="89800">
                                          <p:val>
                                            <p:fltVal val="19.4182"/>
                                          </p:val>
                                        </p:tav>
                                        <p:tav tm="93120">
                                          <p:val>
                                            <p:fltVal val="19.729"/>
                                          </p:val>
                                        </p:tav>
                                        <p:tav tm="96450">
                                          <p:val>
                                            <p:fltVal val="19.9261"/>
                                          </p:val>
                                        </p:tav>
                                        <p:tav tm="100000">
                                          <p:val>
                                            <p:fltVal val="20"/>
                                          </p:val>
                                        </p:tav>
                                      </p:tavLst>
                                    </p:anim>
                                    <p:anim calcmode="lin" valueType="num">
                                      <p:cBhvr additive="mult">
                                        <p:cTn id="8" dur="1000"/>
                                        <p:tgtEl>
                                          <p:spTgt spid="27"/>
                                        </p:tgtEl>
                                        <p:attrNameLst>
                                          <p:attrName>3d.object.scale.x</p:attrName>
                                        </p:attrNameLst>
                                      </p:cBhvr>
                                      <p:tavLst>
                                        <p:tav tm="0">
                                          <p:val>
                                            <p:fltVal val="1"/>
                                          </p:val>
                                        </p:tav>
                                        <p:tav tm="3330">
                                          <p:val>
                                            <p:fltVal val="0.9895"/>
                                          </p:val>
                                        </p:tav>
                                        <p:tav tm="6660">
                                          <p:val>
                                            <p:fltVal val="0.9791"/>
                                          </p:val>
                                        </p:tav>
                                        <p:tav tm="9990">
                                          <p:val>
                                            <p:fltVal val="0.9687"/>
                                          </p:val>
                                        </p:tav>
                                        <p:tav tm="13320">
                                          <p:val>
                                            <p:fltVal val="0.9584"/>
                                          </p:val>
                                        </p:tav>
                                        <p:tav tm="16650">
                                          <p:val>
                                            <p:fltVal val="0.9482"/>
                                          </p:val>
                                        </p:tav>
                                        <p:tav tm="19970">
                                          <p:val>
                                            <p:fltVal val="0.9382"/>
                                          </p:val>
                                        </p:tav>
                                        <p:tav tm="23290">
                                          <p:val>
                                            <p:fltVal val="0.9284"/>
                                          </p:val>
                                        </p:tav>
                                        <p:tav tm="26620">
                                          <p:val>
                                            <p:fltVal val="0.9187"/>
                                          </p:val>
                                        </p:tav>
                                        <p:tav tm="29950">
                                          <p:val>
                                            <p:fltVal val="0.9093"/>
                                          </p:val>
                                        </p:tav>
                                        <p:tav tm="33280">
                                          <p:val>
                                            <p:fltVal val="0.9001"/>
                                          </p:val>
                                        </p:tav>
                                        <p:tav tm="36610">
                                          <p:val>
                                            <p:fltVal val="0.8912"/>
                                          </p:val>
                                        </p:tav>
                                        <p:tav tm="39940">
                                          <p:val>
                                            <p:fltVal val="0.8825"/>
                                          </p:val>
                                        </p:tav>
                                        <p:tav tm="43270">
                                          <p:val>
                                            <p:fltVal val="0.8742"/>
                                          </p:val>
                                        </p:tav>
                                        <p:tav tm="46600">
                                          <p:val>
                                            <p:fltVal val="0.8663"/>
                                          </p:val>
                                        </p:tav>
                                        <p:tav tm="49930">
                                          <p:val>
                                            <p:fltVal val="0.8587"/>
                                          </p:val>
                                        </p:tav>
                                        <p:tav tm="53250">
                                          <p:val>
                                            <p:fltVal val="0.8515"/>
                                          </p:val>
                                        </p:tav>
                                        <p:tav tm="56580">
                                          <p:val>
                                            <p:fltVal val="0.8447"/>
                                          </p:val>
                                        </p:tav>
                                        <p:tav tm="59900">
                                          <p:val>
                                            <p:fltVal val="0.8383"/>
                                          </p:val>
                                        </p:tav>
                                        <p:tav tm="63220">
                                          <p:val>
                                            <p:fltVal val="0.8324"/>
                                          </p:val>
                                        </p:tav>
                                        <p:tav tm="66540">
                                          <p:val>
                                            <p:fltVal val="0.8269"/>
                                          </p:val>
                                        </p:tav>
                                        <p:tav tm="69870">
                                          <p:val>
                                            <p:fltVal val="0.8219"/>
                                          </p:val>
                                        </p:tav>
                                        <p:tav tm="73190">
                                          <p:val>
                                            <p:fltVal val="0.8174"/>
                                          </p:val>
                                        </p:tav>
                                        <p:tav tm="76510">
                                          <p:val>
                                            <p:fltVal val="0.8134"/>
                                          </p:val>
                                        </p:tav>
                                        <p:tav tm="79830">
                                          <p:val>
                                            <p:fltVal val="0.8099"/>
                                          </p:val>
                                        </p:tav>
                                        <p:tav tm="83160">
                                          <p:val>
                                            <p:fltVal val="0.8069"/>
                                          </p:val>
                                        </p:tav>
                                        <p:tav tm="86480">
                                          <p:val>
                                            <p:fltVal val="0.8044"/>
                                          </p:val>
                                        </p:tav>
                                        <p:tav tm="89800">
                                          <p:val>
                                            <p:fltVal val="0.8025"/>
                                          </p:val>
                                        </p:tav>
                                        <p:tav tm="93120">
                                          <p:val>
                                            <p:fltVal val="0.8011"/>
                                          </p:val>
                                        </p:tav>
                                        <p:tav tm="96450">
                                          <p:val>
                                            <p:fltVal val="0.8003"/>
                                          </p:val>
                                        </p:tav>
                                        <p:tav tm="100000">
                                          <p:val>
                                            <p:fltVal val="0.8"/>
                                          </p:val>
                                        </p:tav>
                                      </p:tavLst>
                                    </p:anim>
                                    <p:anim calcmode="lin" valueType="num">
                                      <p:cBhvr additive="mult">
                                        <p:cTn id="9" dur="1000"/>
                                        <p:tgtEl>
                                          <p:spTgt spid="27"/>
                                        </p:tgtEl>
                                        <p:attrNameLst>
                                          <p:attrName>3d.object.scale.y</p:attrName>
                                        </p:attrNameLst>
                                      </p:cBhvr>
                                      <p:tavLst>
                                        <p:tav tm="0">
                                          <p:val>
                                            <p:fltVal val="1"/>
                                          </p:val>
                                        </p:tav>
                                        <p:tav tm="3330">
                                          <p:val>
                                            <p:fltVal val="0.9895"/>
                                          </p:val>
                                        </p:tav>
                                        <p:tav tm="6660">
                                          <p:val>
                                            <p:fltVal val="0.9791"/>
                                          </p:val>
                                        </p:tav>
                                        <p:tav tm="9990">
                                          <p:val>
                                            <p:fltVal val="0.9687"/>
                                          </p:val>
                                        </p:tav>
                                        <p:tav tm="13320">
                                          <p:val>
                                            <p:fltVal val="0.9584"/>
                                          </p:val>
                                        </p:tav>
                                        <p:tav tm="16650">
                                          <p:val>
                                            <p:fltVal val="0.9482"/>
                                          </p:val>
                                        </p:tav>
                                        <p:tav tm="19970">
                                          <p:val>
                                            <p:fltVal val="0.9382"/>
                                          </p:val>
                                        </p:tav>
                                        <p:tav tm="23290">
                                          <p:val>
                                            <p:fltVal val="0.9284"/>
                                          </p:val>
                                        </p:tav>
                                        <p:tav tm="26620">
                                          <p:val>
                                            <p:fltVal val="0.9187"/>
                                          </p:val>
                                        </p:tav>
                                        <p:tav tm="29950">
                                          <p:val>
                                            <p:fltVal val="0.9093"/>
                                          </p:val>
                                        </p:tav>
                                        <p:tav tm="33280">
                                          <p:val>
                                            <p:fltVal val="0.9001"/>
                                          </p:val>
                                        </p:tav>
                                        <p:tav tm="36610">
                                          <p:val>
                                            <p:fltVal val="0.8912"/>
                                          </p:val>
                                        </p:tav>
                                        <p:tav tm="39940">
                                          <p:val>
                                            <p:fltVal val="0.8825"/>
                                          </p:val>
                                        </p:tav>
                                        <p:tav tm="43270">
                                          <p:val>
                                            <p:fltVal val="0.8742"/>
                                          </p:val>
                                        </p:tav>
                                        <p:tav tm="46600">
                                          <p:val>
                                            <p:fltVal val="0.8663"/>
                                          </p:val>
                                        </p:tav>
                                        <p:tav tm="49930">
                                          <p:val>
                                            <p:fltVal val="0.8587"/>
                                          </p:val>
                                        </p:tav>
                                        <p:tav tm="53250">
                                          <p:val>
                                            <p:fltVal val="0.8515"/>
                                          </p:val>
                                        </p:tav>
                                        <p:tav tm="56580">
                                          <p:val>
                                            <p:fltVal val="0.8447"/>
                                          </p:val>
                                        </p:tav>
                                        <p:tav tm="59900">
                                          <p:val>
                                            <p:fltVal val="0.8383"/>
                                          </p:val>
                                        </p:tav>
                                        <p:tav tm="63220">
                                          <p:val>
                                            <p:fltVal val="0.8324"/>
                                          </p:val>
                                        </p:tav>
                                        <p:tav tm="66540">
                                          <p:val>
                                            <p:fltVal val="0.8269"/>
                                          </p:val>
                                        </p:tav>
                                        <p:tav tm="69870">
                                          <p:val>
                                            <p:fltVal val="0.8219"/>
                                          </p:val>
                                        </p:tav>
                                        <p:tav tm="73190">
                                          <p:val>
                                            <p:fltVal val="0.8174"/>
                                          </p:val>
                                        </p:tav>
                                        <p:tav tm="76510">
                                          <p:val>
                                            <p:fltVal val="0.8134"/>
                                          </p:val>
                                        </p:tav>
                                        <p:tav tm="79830">
                                          <p:val>
                                            <p:fltVal val="0.8099"/>
                                          </p:val>
                                        </p:tav>
                                        <p:tav tm="83160">
                                          <p:val>
                                            <p:fltVal val="0.8069"/>
                                          </p:val>
                                        </p:tav>
                                        <p:tav tm="86480">
                                          <p:val>
                                            <p:fltVal val="0.8044"/>
                                          </p:val>
                                        </p:tav>
                                        <p:tav tm="89800">
                                          <p:val>
                                            <p:fltVal val="0.8025"/>
                                          </p:val>
                                        </p:tav>
                                        <p:tav tm="93120">
                                          <p:val>
                                            <p:fltVal val="0.8011"/>
                                          </p:val>
                                        </p:tav>
                                        <p:tav tm="96450">
                                          <p:val>
                                            <p:fltVal val="0.8003"/>
                                          </p:val>
                                        </p:tav>
                                        <p:tav tm="100000">
                                          <p:val>
                                            <p:fltVal val="0.8"/>
                                          </p:val>
                                        </p:tav>
                                      </p:tavLst>
                                    </p:anim>
                                    <p:anim calcmode="lin" valueType="num">
                                      <p:cBhvr additive="mult">
                                        <p:cTn id="10" dur="1000"/>
                                        <p:tgtEl>
                                          <p:spTgt spid="27"/>
                                        </p:tgtEl>
                                        <p:attrNameLst>
                                          <p:attrName>3d.object.scale.z</p:attrName>
                                        </p:attrNameLst>
                                      </p:cBhvr>
                                      <p:tavLst>
                                        <p:tav tm="0">
                                          <p:val>
                                            <p:fltVal val="1"/>
                                          </p:val>
                                        </p:tav>
                                        <p:tav tm="3330">
                                          <p:val>
                                            <p:fltVal val="0.9895"/>
                                          </p:val>
                                        </p:tav>
                                        <p:tav tm="6660">
                                          <p:val>
                                            <p:fltVal val="0.9791"/>
                                          </p:val>
                                        </p:tav>
                                        <p:tav tm="9990">
                                          <p:val>
                                            <p:fltVal val="0.9687"/>
                                          </p:val>
                                        </p:tav>
                                        <p:tav tm="13320">
                                          <p:val>
                                            <p:fltVal val="0.9584"/>
                                          </p:val>
                                        </p:tav>
                                        <p:tav tm="16650">
                                          <p:val>
                                            <p:fltVal val="0.9482"/>
                                          </p:val>
                                        </p:tav>
                                        <p:tav tm="19970">
                                          <p:val>
                                            <p:fltVal val="0.9382"/>
                                          </p:val>
                                        </p:tav>
                                        <p:tav tm="23290">
                                          <p:val>
                                            <p:fltVal val="0.9284"/>
                                          </p:val>
                                        </p:tav>
                                        <p:tav tm="26620">
                                          <p:val>
                                            <p:fltVal val="0.9187"/>
                                          </p:val>
                                        </p:tav>
                                        <p:tav tm="29950">
                                          <p:val>
                                            <p:fltVal val="0.9093"/>
                                          </p:val>
                                        </p:tav>
                                        <p:tav tm="33280">
                                          <p:val>
                                            <p:fltVal val="0.9001"/>
                                          </p:val>
                                        </p:tav>
                                        <p:tav tm="36610">
                                          <p:val>
                                            <p:fltVal val="0.8912"/>
                                          </p:val>
                                        </p:tav>
                                        <p:tav tm="39940">
                                          <p:val>
                                            <p:fltVal val="0.8825"/>
                                          </p:val>
                                        </p:tav>
                                        <p:tav tm="43270">
                                          <p:val>
                                            <p:fltVal val="0.8742"/>
                                          </p:val>
                                        </p:tav>
                                        <p:tav tm="46600">
                                          <p:val>
                                            <p:fltVal val="0.8663"/>
                                          </p:val>
                                        </p:tav>
                                        <p:tav tm="49930">
                                          <p:val>
                                            <p:fltVal val="0.8587"/>
                                          </p:val>
                                        </p:tav>
                                        <p:tav tm="53250">
                                          <p:val>
                                            <p:fltVal val="0.8515"/>
                                          </p:val>
                                        </p:tav>
                                        <p:tav tm="56580">
                                          <p:val>
                                            <p:fltVal val="0.8447"/>
                                          </p:val>
                                        </p:tav>
                                        <p:tav tm="59900">
                                          <p:val>
                                            <p:fltVal val="0.8383"/>
                                          </p:val>
                                        </p:tav>
                                        <p:tav tm="63220">
                                          <p:val>
                                            <p:fltVal val="0.8324"/>
                                          </p:val>
                                        </p:tav>
                                        <p:tav tm="66540">
                                          <p:val>
                                            <p:fltVal val="0.8269"/>
                                          </p:val>
                                        </p:tav>
                                        <p:tav tm="69870">
                                          <p:val>
                                            <p:fltVal val="0.8219"/>
                                          </p:val>
                                        </p:tav>
                                        <p:tav tm="73190">
                                          <p:val>
                                            <p:fltVal val="0.8174"/>
                                          </p:val>
                                        </p:tav>
                                        <p:tav tm="76510">
                                          <p:val>
                                            <p:fltVal val="0.8134"/>
                                          </p:val>
                                        </p:tav>
                                        <p:tav tm="79830">
                                          <p:val>
                                            <p:fltVal val="0.8099"/>
                                          </p:val>
                                        </p:tav>
                                        <p:tav tm="83160">
                                          <p:val>
                                            <p:fltVal val="0.8069"/>
                                          </p:val>
                                        </p:tav>
                                        <p:tav tm="86480">
                                          <p:val>
                                            <p:fltVal val="0.8044"/>
                                          </p:val>
                                        </p:tav>
                                        <p:tav tm="89800">
                                          <p:val>
                                            <p:fltVal val="0.8025"/>
                                          </p:val>
                                        </p:tav>
                                        <p:tav tm="93120">
                                          <p:val>
                                            <p:fltVal val="0.8011"/>
                                          </p:val>
                                        </p:tav>
                                        <p:tav tm="96450">
                                          <p:val>
                                            <p:fltVal val="0.8003"/>
                                          </p:val>
                                        </p:tav>
                                        <p:tav tm="100000">
                                          <p:val>
                                            <p:fltVal val="0.8"/>
                                          </p:val>
                                        </p:tav>
                                      </p:tavLst>
                                    </p:anim>
                                    <p:set>
                                      <p:cBhvr>
                                        <p:cTn id="11" dur="1" fill="hold">
                                          <p:stCondLst>
                                            <p:cond delay="999"/>
                                          </p:stCondLst>
                                        </p:cTn>
                                        <p:tgtEl>
                                          <p:spTgt spid="2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60" presetClass="exit" presetSubtype="128" fill="hold" nodeType="clickEffect">
                                  <p:stCondLst>
                                    <p:cond delay="0"/>
                                  </p:stCondLst>
                                  <p:childTnLst>
                                    <p:animEffect transition="out" filter="fade">
                                      <p:cBhvr>
                                        <p:cTn id="15" dur="1000"/>
                                        <p:tgtEl>
                                          <p:spTgt spid="28"/>
                                        </p:tgtEl>
                                      </p:cBhvr>
                                    </p:animEffect>
                                    <p:anim calcmode="lin" valueType="num">
                                      <p:cBhvr additive="sum">
                                        <p:cTn id="16" dur="1000"/>
                                        <p:tgtEl>
                                          <p:spTgt spid="28"/>
                                        </p:tgtEl>
                                        <p:attrNameLst>
                                          <p:attrName>3d.view.rotation.y</p:attrName>
                                        </p:attrNameLst>
                                      </p:cBhvr>
                                      <p:tavLst>
                                        <p:tav tm="0">
                                          <p:val>
                                            <p:fltVal val="0"/>
                                          </p:val>
                                        </p:tav>
                                        <p:tav tm="3330">
                                          <p:val>
                                            <p:fltVal val="0.065"/>
                                          </p:val>
                                        </p:tav>
                                        <p:tav tm="6660">
                                          <p:val>
                                            <p:fltVal val="0.2543"/>
                                          </p:val>
                                        </p:tav>
                                        <p:tav tm="9990">
                                          <p:val>
                                            <p:fltVal val="0.5589"/>
                                          </p:val>
                                        </p:tav>
                                        <p:tav tm="13320">
                                          <p:val>
                                            <p:fltVal val="0.97"/>
                                          </p:val>
                                        </p:tav>
                                        <p:tav tm="16650">
                                          <p:val>
                                            <p:fltVal val="1.4787"/>
                                          </p:val>
                                        </p:tav>
                                        <p:tav tm="19970">
                                          <p:val>
                                            <p:fltVal val="2.0742"/>
                                          </p:val>
                                        </p:tav>
                                        <p:tav tm="23290">
                                          <p:val>
                                            <p:fltVal val="2.7492"/>
                                          </p:val>
                                        </p:tav>
                                        <p:tav tm="26620">
                                          <p:val>
                                            <p:fltVal val="3.4972"/>
                                          </p:val>
                                        </p:tav>
                                        <p:tav tm="29950">
                                          <p:val>
                                            <p:fltVal val="4.3074"/>
                                          </p:val>
                                        </p:tav>
                                        <p:tav tm="33280">
                                          <p:val>
                                            <p:fltVal val="5.1709"/>
                                          </p:val>
                                        </p:tav>
                                        <p:tav tm="36610">
                                          <p:val>
                                            <p:fltVal val="6.079"/>
                                          </p:val>
                                        </p:tav>
                                        <p:tav tm="39940">
                                          <p:val>
                                            <p:fltVal val="7.0227"/>
                                          </p:val>
                                        </p:tav>
                                        <p:tav tm="43270">
                                          <p:val>
                                            <p:fltVal val="7.9931"/>
                                          </p:val>
                                        </p:tav>
                                        <p:tav tm="46600">
                                          <p:val>
                                            <p:fltVal val="8.9815"/>
                                          </p:val>
                                        </p:tav>
                                        <p:tav tm="49930">
                                          <p:val>
                                            <p:fltVal val="9.979"/>
                                          </p:val>
                                        </p:tav>
                                        <p:tav tm="53250">
                                          <p:val>
                                            <p:fltVal val="10.9736"/>
                                          </p:val>
                                        </p:tav>
                                        <p:tav tm="56580">
                                          <p:val>
                                            <p:fltVal val="11.9626"/>
                                          </p:val>
                                        </p:tav>
                                        <p:tav tm="59900">
                                          <p:val>
                                            <p:fltVal val="12.9311"/>
                                          </p:val>
                                        </p:tav>
                                        <p:tav tm="63220">
                                          <p:val>
                                            <p:fltVal val="13.8735"/>
                                          </p:val>
                                        </p:tav>
                                        <p:tav tm="66540">
                                          <p:val>
                                            <p:fltVal val="14.781"/>
                                          </p:val>
                                        </p:tav>
                                        <p:tav tm="69870">
                                          <p:val>
                                            <p:fltVal val="15.6471"/>
                                          </p:val>
                                        </p:tav>
                                        <p:tav tm="73190">
                                          <p:val>
                                            <p:fltVal val="16.4581"/>
                                          </p:val>
                                        </p:tav>
                                        <p:tav tm="76510">
                                          <p:val>
                                            <p:fltVal val="17.2077"/>
                                          </p:val>
                                        </p:tav>
                                        <p:tav tm="79830">
                                          <p:val>
                                            <p:fltVal val="17.8872"/>
                                          </p:val>
                                        </p:tav>
                                        <p:tav tm="83160">
                                          <p:val>
                                            <p:fltVal val="18.4895"/>
                                          </p:val>
                                        </p:tav>
                                        <p:tav tm="86480">
                                          <p:val>
                                            <p:fltVal val="19.0021"/>
                                          </p:val>
                                        </p:tav>
                                        <p:tav tm="89800">
                                          <p:val>
                                            <p:fltVal val="19.4182"/>
                                          </p:val>
                                        </p:tav>
                                        <p:tav tm="93120">
                                          <p:val>
                                            <p:fltVal val="19.729"/>
                                          </p:val>
                                        </p:tav>
                                        <p:tav tm="96450">
                                          <p:val>
                                            <p:fltVal val="19.9261"/>
                                          </p:val>
                                        </p:tav>
                                        <p:tav tm="100000">
                                          <p:val>
                                            <p:fltVal val="20"/>
                                          </p:val>
                                        </p:tav>
                                      </p:tavLst>
                                    </p:anim>
                                    <p:anim calcmode="lin" valueType="num">
                                      <p:cBhvr additive="mult">
                                        <p:cTn id="17" dur="1000"/>
                                        <p:tgtEl>
                                          <p:spTgt spid="28"/>
                                        </p:tgtEl>
                                        <p:attrNameLst>
                                          <p:attrName>3d.object.scale.x</p:attrName>
                                        </p:attrNameLst>
                                      </p:cBhvr>
                                      <p:tavLst>
                                        <p:tav tm="0">
                                          <p:val>
                                            <p:fltVal val="1"/>
                                          </p:val>
                                        </p:tav>
                                        <p:tav tm="3330">
                                          <p:val>
                                            <p:fltVal val="0.9895"/>
                                          </p:val>
                                        </p:tav>
                                        <p:tav tm="6660">
                                          <p:val>
                                            <p:fltVal val="0.9791"/>
                                          </p:val>
                                        </p:tav>
                                        <p:tav tm="9990">
                                          <p:val>
                                            <p:fltVal val="0.9687"/>
                                          </p:val>
                                        </p:tav>
                                        <p:tav tm="13320">
                                          <p:val>
                                            <p:fltVal val="0.9584"/>
                                          </p:val>
                                        </p:tav>
                                        <p:tav tm="16650">
                                          <p:val>
                                            <p:fltVal val="0.9482"/>
                                          </p:val>
                                        </p:tav>
                                        <p:tav tm="19970">
                                          <p:val>
                                            <p:fltVal val="0.9382"/>
                                          </p:val>
                                        </p:tav>
                                        <p:tav tm="23290">
                                          <p:val>
                                            <p:fltVal val="0.9284"/>
                                          </p:val>
                                        </p:tav>
                                        <p:tav tm="26620">
                                          <p:val>
                                            <p:fltVal val="0.9187"/>
                                          </p:val>
                                        </p:tav>
                                        <p:tav tm="29950">
                                          <p:val>
                                            <p:fltVal val="0.9093"/>
                                          </p:val>
                                        </p:tav>
                                        <p:tav tm="33280">
                                          <p:val>
                                            <p:fltVal val="0.9001"/>
                                          </p:val>
                                        </p:tav>
                                        <p:tav tm="36610">
                                          <p:val>
                                            <p:fltVal val="0.8912"/>
                                          </p:val>
                                        </p:tav>
                                        <p:tav tm="39940">
                                          <p:val>
                                            <p:fltVal val="0.8825"/>
                                          </p:val>
                                        </p:tav>
                                        <p:tav tm="43270">
                                          <p:val>
                                            <p:fltVal val="0.8742"/>
                                          </p:val>
                                        </p:tav>
                                        <p:tav tm="46600">
                                          <p:val>
                                            <p:fltVal val="0.8663"/>
                                          </p:val>
                                        </p:tav>
                                        <p:tav tm="49930">
                                          <p:val>
                                            <p:fltVal val="0.8587"/>
                                          </p:val>
                                        </p:tav>
                                        <p:tav tm="53250">
                                          <p:val>
                                            <p:fltVal val="0.8515"/>
                                          </p:val>
                                        </p:tav>
                                        <p:tav tm="56580">
                                          <p:val>
                                            <p:fltVal val="0.8447"/>
                                          </p:val>
                                        </p:tav>
                                        <p:tav tm="59900">
                                          <p:val>
                                            <p:fltVal val="0.8383"/>
                                          </p:val>
                                        </p:tav>
                                        <p:tav tm="63220">
                                          <p:val>
                                            <p:fltVal val="0.8324"/>
                                          </p:val>
                                        </p:tav>
                                        <p:tav tm="66540">
                                          <p:val>
                                            <p:fltVal val="0.8269"/>
                                          </p:val>
                                        </p:tav>
                                        <p:tav tm="69870">
                                          <p:val>
                                            <p:fltVal val="0.8219"/>
                                          </p:val>
                                        </p:tav>
                                        <p:tav tm="73190">
                                          <p:val>
                                            <p:fltVal val="0.8174"/>
                                          </p:val>
                                        </p:tav>
                                        <p:tav tm="76510">
                                          <p:val>
                                            <p:fltVal val="0.8134"/>
                                          </p:val>
                                        </p:tav>
                                        <p:tav tm="79830">
                                          <p:val>
                                            <p:fltVal val="0.8099"/>
                                          </p:val>
                                        </p:tav>
                                        <p:tav tm="83160">
                                          <p:val>
                                            <p:fltVal val="0.8069"/>
                                          </p:val>
                                        </p:tav>
                                        <p:tav tm="86480">
                                          <p:val>
                                            <p:fltVal val="0.8044"/>
                                          </p:val>
                                        </p:tav>
                                        <p:tav tm="89800">
                                          <p:val>
                                            <p:fltVal val="0.8025"/>
                                          </p:val>
                                        </p:tav>
                                        <p:tav tm="93120">
                                          <p:val>
                                            <p:fltVal val="0.8011"/>
                                          </p:val>
                                        </p:tav>
                                        <p:tav tm="96450">
                                          <p:val>
                                            <p:fltVal val="0.8003"/>
                                          </p:val>
                                        </p:tav>
                                        <p:tav tm="100000">
                                          <p:val>
                                            <p:fltVal val="0.8"/>
                                          </p:val>
                                        </p:tav>
                                      </p:tavLst>
                                    </p:anim>
                                    <p:anim calcmode="lin" valueType="num">
                                      <p:cBhvr additive="mult">
                                        <p:cTn id="18" dur="1000"/>
                                        <p:tgtEl>
                                          <p:spTgt spid="28"/>
                                        </p:tgtEl>
                                        <p:attrNameLst>
                                          <p:attrName>3d.object.scale.y</p:attrName>
                                        </p:attrNameLst>
                                      </p:cBhvr>
                                      <p:tavLst>
                                        <p:tav tm="0">
                                          <p:val>
                                            <p:fltVal val="1"/>
                                          </p:val>
                                        </p:tav>
                                        <p:tav tm="3330">
                                          <p:val>
                                            <p:fltVal val="0.9895"/>
                                          </p:val>
                                        </p:tav>
                                        <p:tav tm="6660">
                                          <p:val>
                                            <p:fltVal val="0.9791"/>
                                          </p:val>
                                        </p:tav>
                                        <p:tav tm="9990">
                                          <p:val>
                                            <p:fltVal val="0.9687"/>
                                          </p:val>
                                        </p:tav>
                                        <p:tav tm="13320">
                                          <p:val>
                                            <p:fltVal val="0.9584"/>
                                          </p:val>
                                        </p:tav>
                                        <p:tav tm="16650">
                                          <p:val>
                                            <p:fltVal val="0.9482"/>
                                          </p:val>
                                        </p:tav>
                                        <p:tav tm="19970">
                                          <p:val>
                                            <p:fltVal val="0.9382"/>
                                          </p:val>
                                        </p:tav>
                                        <p:tav tm="23290">
                                          <p:val>
                                            <p:fltVal val="0.9284"/>
                                          </p:val>
                                        </p:tav>
                                        <p:tav tm="26620">
                                          <p:val>
                                            <p:fltVal val="0.9187"/>
                                          </p:val>
                                        </p:tav>
                                        <p:tav tm="29950">
                                          <p:val>
                                            <p:fltVal val="0.9093"/>
                                          </p:val>
                                        </p:tav>
                                        <p:tav tm="33280">
                                          <p:val>
                                            <p:fltVal val="0.9001"/>
                                          </p:val>
                                        </p:tav>
                                        <p:tav tm="36610">
                                          <p:val>
                                            <p:fltVal val="0.8912"/>
                                          </p:val>
                                        </p:tav>
                                        <p:tav tm="39940">
                                          <p:val>
                                            <p:fltVal val="0.8825"/>
                                          </p:val>
                                        </p:tav>
                                        <p:tav tm="43270">
                                          <p:val>
                                            <p:fltVal val="0.8742"/>
                                          </p:val>
                                        </p:tav>
                                        <p:tav tm="46600">
                                          <p:val>
                                            <p:fltVal val="0.8663"/>
                                          </p:val>
                                        </p:tav>
                                        <p:tav tm="49930">
                                          <p:val>
                                            <p:fltVal val="0.8587"/>
                                          </p:val>
                                        </p:tav>
                                        <p:tav tm="53250">
                                          <p:val>
                                            <p:fltVal val="0.8515"/>
                                          </p:val>
                                        </p:tav>
                                        <p:tav tm="56580">
                                          <p:val>
                                            <p:fltVal val="0.8447"/>
                                          </p:val>
                                        </p:tav>
                                        <p:tav tm="59900">
                                          <p:val>
                                            <p:fltVal val="0.8383"/>
                                          </p:val>
                                        </p:tav>
                                        <p:tav tm="63220">
                                          <p:val>
                                            <p:fltVal val="0.8324"/>
                                          </p:val>
                                        </p:tav>
                                        <p:tav tm="66540">
                                          <p:val>
                                            <p:fltVal val="0.8269"/>
                                          </p:val>
                                        </p:tav>
                                        <p:tav tm="69870">
                                          <p:val>
                                            <p:fltVal val="0.8219"/>
                                          </p:val>
                                        </p:tav>
                                        <p:tav tm="73190">
                                          <p:val>
                                            <p:fltVal val="0.8174"/>
                                          </p:val>
                                        </p:tav>
                                        <p:tav tm="76510">
                                          <p:val>
                                            <p:fltVal val="0.8134"/>
                                          </p:val>
                                        </p:tav>
                                        <p:tav tm="79830">
                                          <p:val>
                                            <p:fltVal val="0.8099"/>
                                          </p:val>
                                        </p:tav>
                                        <p:tav tm="83160">
                                          <p:val>
                                            <p:fltVal val="0.8069"/>
                                          </p:val>
                                        </p:tav>
                                        <p:tav tm="86480">
                                          <p:val>
                                            <p:fltVal val="0.8044"/>
                                          </p:val>
                                        </p:tav>
                                        <p:tav tm="89800">
                                          <p:val>
                                            <p:fltVal val="0.8025"/>
                                          </p:val>
                                        </p:tav>
                                        <p:tav tm="93120">
                                          <p:val>
                                            <p:fltVal val="0.8011"/>
                                          </p:val>
                                        </p:tav>
                                        <p:tav tm="96450">
                                          <p:val>
                                            <p:fltVal val="0.8003"/>
                                          </p:val>
                                        </p:tav>
                                        <p:tav tm="100000">
                                          <p:val>
                                            <p:fltVal val="0.8"/>
                                          </p:val>
                                        </p:tav>
                                      </p:tavLst>
                                    </p:anim>
                                    <p:anim calcmode="lin" valueType="num">
                                      <p:cBhvr additive="mult">
                                        <p:cTn id="19" dur="1000"/>
                                        <p:tgtEl>
                                          <p:spTgt spid="28"/>
                                        </p:tgtEl>
                                        <p:attrNameLst>
                                          <p:attrName>3d.object.scale.z</p:attrName>
                                        </p:attrNameLst>
                                      </p:cBhvr>
                                      <p:tavLst>
                                        <p:tav tm="0">
                                          <p:val>
                                            <p:fltVal val="1"/>
                                          </p:val>
                                        </p:tav>
                                        <p:tav tm="3330">
                                          <p:val>
                                            <p:fltVal val="0.9895"/>
                                          </p:val>
                                        </p:tav>
                                        <p:tav tm="6660">
                                          <p:val>
                                            <p:fltVal val="0.9791"/>
                                          </p:val>
                                        </p:tav>
                                        <p:tav tm="9990">
                                          <p:val>
                                            <p:fltVal val="0.9687"/>
                                          </p:val>
                                        </p:tav>
                                        <p:tav tm="13320">
                                          <p:val>
                                            <p:fltVal val="0.9584"/>
                                          </p:val>
                                        </p:tav>
                                        <p:tav tm="16650">
                                          <p:val>
                                            <p:fltVal val="0.9482"/>
                                          </p:val>
                                        </p:tav>
                                        <p:tav tm="19970">
                                          <p:val>
                                            <p:fltVal val="0.9382"/>
                                          </p:val>
                                        </p:tav>
                                        <p:tav tm="23290">
                                          <p:val>
                                            <p:fltVal val="0.9284"/>
                                          </p:val>
                                        </p:tav>
                                        <p:tav tm="26620">
                                          <p:val>
                                            <p:fltVal val="0.9187"/>
                                          </p:val>
                                        </p:tav>
                                        <p:tav tm="29950">
                                          <p:val>
                                            <p:fltVal val="0.9093"/>
                                          </p:val>
                                        </p:tav>
                                        <p:tav tm="33280">
                                          <p:val>
                                            <p:fltVal val="0.9001"/>
                                          </p:val>
                                        </p:tav>
                                        <p:tav tm="36610">
                                          <p:val>
                                            <p:fltVal val="0.8912"/>
                                          </p:val>
                                        </p:tav>
                                        <p:tav tm="39940">
                                          <p:val>
                                            <p:fltVal val="0.8825"/>
                                          </p:val>
                                        </p:tav>
                                        <p:tav tm="43270">
                                          <p:val>
                                            <p:fltVal val="0.8742"/>
                                          </p:val>
                                        </p:tav>
                                        <p:tav tm="46600">
                                          <p:val>
                                            <p:fltVal val="0.8663"/>
                                          </p:val>
                                        </p:tav>
                                        <p:tav tm="49930">
                                          <p:val>
                                            <p:fltVal val="0.8587"/>
                                          </p:val>
                                        </p:tav>
                                        <p:tav tm="53250">
                                          <p:val>
                                            <p:fltVal val="0.8515"/>
                                          </p:val>
                                        </p:tav>
                                        <p:tav tm="56580">
                                          <p:val>
                                            <p:fltVal val="0.8447"/>
                                          </p:val>
                                        </p:tav>
                                        <p:tav tm="59900">
                                          <p:val>
                                            <p:fltVal val="0.8383"/>
                                          </p:val>
                                        </p:tav>
                                        <p:tav tm="63220">
                                          <p:val>
                                            <p:fltVal val="0.8324"/>
                                          </p:val>
                                        </p:tav>
                                        <p:tav tm="66540">
                                          <p:val>
                                            <p:fltVal val="0.8269"/>
                                          </p:val>
                                        </p:tav>
                                        <p:tav tm="69870">
                                          <p:val>
                                            <p:fltVal val="0.8219"/>
                                          </p:val>
                                        </p:tav>
                                        <p:tav tm="73190">
                                          <p:val>
                                            <p:fltVal val="0.8174"/>
                                          </p:val>
                                        </p:tav>
                                        <p:tav tm="76510">
                                          <p:val>
                                            <p:fltVal val="0.8134"/>
                                          </p:val>
                                        </p:tav>
                                        <p:tav tm="79830">
                                          <p:val>
                                            <p:fltVal val="0.8099"/>
                                          </p:val>
                                        </p:tav>
                                        <p:tav tm="83160">
                                          <p:val>
                                            <p:fltVal val="0.8069"/>
                                          </p:val>
                                        </p:tav>
                                        <p:tav tm="86480">
                                          <p:val>
                                            <p:fltVal val="0.8044"/>
                                          </p:val>
                                        </p:tav>
                                        <p:tav tm="89800">
                                          <p:val>
                                            <p:fltVal val="0.8025"/>
                                          </p:val>
                                        </p:tav>
                                        <p:tav tm="93120">
                                          <p:val>
                                            <p:fltVal val="0.8011"/>
                                          </p:val>
                                        </p:tav>
                                        <p:tav tm="96450">
                                          <p:val>
                                            <p:fltVal val="0.8003"/>
                                          </p:val>
                                        </p:tav>
                                        <p:tav tm="100000">
                                          <p:val>
                                            <p:fltVal val="0.8"/>
                                          </p:val>
                                        </p:tav>
                                      </p:tavLst>
                                    </p:anim>
                                    <p:set>
                                      <p:cBhvr>
                                        <p:cTn id="20" dur="1" fill="hold">
                                          <p:stCondLst>
                                            <p:cond delay="999"/>
                                          </p:stCondLst>
                                        </p:cTn>
                                        <p:tgtEl>
                                          <p:spTgt spid="2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60" presetClass="exit" presetSubtype="128" fill="hold" nodeType="clickEffect">
                                  <p:stCondLst>
                                    <p:cond delay="0"/>
                                  </p:stCondLst>
                                  <p:childTnLst>
                                    <p:animEffect transition="out" filter="fade">
                                      <p:cBhvr>
                                        <p:cTn id="24" dur="1000"/>
                                        <p:tgtEl>
                                          <p:spTgt spid="29"/>
                                        </p:tgtEl>
                                      </p:cBhvr>
                                    </p:animEffect>
                                    <p:anim calcmode="lin" valueType="num">
                                      <p:cBhvr additive="sum">
                                        <p:cTn id="25" dur="1000"/>
                                        <p:tgtEl>
                                          <p:spTgt spid="29"/>
                                        </p:tgtEl>
                                        <p:attrNameLst>
                                          <p:attrName>3d.view.rotation.y</p:attrName>
                                        </p:attrNameLst>
                                      </p:cBhvr>
                                      <p:tavLst>
                                        <p:tav tm="0">
                                          <p:val>
                                            <p:fltVal val="0"/>
                                          </p:val>
                                        </p:tav>
                                        <p:tav tm="3330">
                                          <p:val>
                                            <p:fltVal val="0.065"/>
                                          </p:val>
                                        </p:tav>
                                        <p:tav tm="6660">
                                          <p:val>
                                            <p:fltVal val="0.2543"/>
                                          </p:val>
                                        </p:tav>
                                        <p:tav tm="9990">
                                          <p:val>
                                            <p:fltVal val="0.5589"/>
                                          </p:val>
                                        </p:tav>
                                        <p:tav tm="13320">
                                          <p:val>
                                            <p:fltVal val="0.97"/>
                                          </p:val>
                                        </p:tav>
                                        <p:tav tm="16650">
                                          <p:val>
                                            <p:fltVal val="1.4787"/>
                                          </p:val>
                                        </p:tav>
                                        <p:tav tm="19970">
                                          <p:val>
                                            <p:fltVal val="2.0742"/>
                                          </p:val>
                                        </p:tav>
                                        <p:tav tm="23290">
                                          <p:val>
                                            <p:fltVal val="2.7492"/>
                                          </p:val>
                                        </p:tav>
                                        <p:tav tm="26620">
                                          <p:val>
                                            <p:fltVal val="3.4972"/>
                                          </p:val>
                                        </p:tav>
                                        <p:tav tm="29950">
                                          <p:val>
                                            <p:fltVal val="4.3074"/>
                                          </p:val>
                                        </p:tav>
                                        <p:tav tm="33280">
                                          <p:val>
                                            <p:fltVal val="5.1709"/>
                                          </p:val>
                                        </p:tav>
                                        <p:tav tm="36610">
                                          <p:val>
                                            <p:fltVal val="6.079"/>
                                          </p:val>
                                        </p:tav>
                                        <p:tav tm="39940">
                                          <p:val>
                                            <p:fltVal val="7.0227"/>
                                          </p:val>
                                        </p:tav>
                                        <p:tav tm="43270">
                                          <p:val>
                                            <p:fltVal val="7.9931"/>
                                          </p:val>
                                        </p:tav>
                                        <p:tav tm="46600">
                                          <p:val>
                                            <p:fltVal val="8.9815"/>
                                          </p:val>
                                        </p:tav>
                                        <p:tav tm="49930">
                                          <p:val>
                                            <p:fltVal val="9.979"/>
                                          </p:val>
                                        </p:tav>
                                        <p:tav tm="53250">
                                          <p:val>
                                            <p:fltVal val="10.9736"/>
                                          </p:val>
                                        </p:tav>
                                        <p:tav tm="56580">
                                          <p:val>
                                            <p:fltVal val="11.9626"/>
                                          </p:val>
                                        </p:tav>
                                        <p:tav tm="59900">
                                          <p:val>
                                            <p:fltVal val="12.9311"/>
                                          </p:val>
                                        </p:tav>
                                        <p:tav tm="63220">
                                          <p:val>
                                            <p:fltVal val="13.8735"/>
                                          </p:val>
                                        </p:tav>
                                        <p:tav tm="66540">
                                          <p:val>
                                            <p:fltVal val="14.781"/>
                                          </p:val>
                                        </p:tav>
                                        <p:tav tm="69870">
                                          <p:val>
                                            <p:fltVal val="15.6471"/>
                                          </p:val>
                                        </p:tav>
                                        <p:tav tm="73190">
                                          <p:val>
                                            <p:fltVal val="16.4581"/>
                                          </p:val>
                                        </p:tav>
                                        <p:tav tm="76510">
                                          <p:val>
                                            <p:fltVal val="17.2077"/>
                                          </p:val>
                                        </p:tav>
                                        <p:tav tm="79830">
                                          <p:val>
                                            <p:fltVal val="17.8872"/>
                                          </p:val>
                                        </p:tav>
                                        <p:tav tm="83160">
                                          <p:val>
                                            <p:fltVal val="18.4895"/>
                                          </p:val>
                                        </p:tav>
                                        <p:tav tm="86480">
                                          <p:val>
                                            <p:fltVal val="19.0021"/>
                                          </p:val>
                                        </p:tav>
                                        <p:tav tm="89800">
                                          <p:val>
                                            <p:fltVal val="19.4182"/>
                                          </p:val>
                                        </p:tav>
                                        <p:tav tm="93120">
                                          <p:val>
                                            <p:fltVal val="19.729"/>
                                          </p:val>
                                        </p:tav>
                                        <p:tav tm="96450">
                                          <p:val>
                                            <p:fltVal val="19.9261"/>
                                          </p:val>
                                        </p:tav>
                                        <p:tav tm="100000">
                                          <p:val>
                                            <p:fltVal val="20"/>
                                          </p:val>
                                        </p:tav>
                                      </p:tavLst>
                                    </p:anim>
                                    <p:anim calcmode="lin" valueType="num">
                                      <p:cBhvr additive="mult">
                                        <p:cTn id="26" dur="1000"/>
                                        <p:tgtEl>
                                          <p:spTgt spid="29"/>
                                        </p:tgtEl>
                                        <p:attrNameLst>
                                          <p:attrName>3d.object.scale.x</p:attrName>
                                        </p:attrNameLst>
                                      </p:cBhvr>
                                      <p:tavLst>
                                        <p:tav tm="0">
                                          <p:val>
                                            <p:fltVal val="1"/>
                                          </p:val>
                                        </p:tav>
                                        <p:tav tm="3330">
                                          <p:val>
                                            <p:fltVal val="0.9895"/>
                                          </p:val>
                                        </p:tav>
                                        <p:tav tm="6660">
                                          <p:val>
                                            <p:fltVal val="0.9791"/>
                                          </p:val>
                                        </p:tav>
                                        <p:tav tm="9990">
                                          <p:val>
                                            <p:fltVal val="0.9687"/>
                                          </p:val>
                                        </p:tav>
                                        <p:tav tm="13320">
                                          <p:val>
                                            <p:fltVal val="0.9584"/>
                                          </p:val>
                                        </p:tav>
                                        <p:tav tm="16650">
                                          <p:val>
                                            <p:fltVal val="0.9482"/>
                                          </p:val>
                                        </p:tav>
                                        <p:tav tm="19970">
                                          <p:val>
                                            <p:fltVal val="0.9382"/>
                                          </p:val>
                                        </p:tav>
                                        <p:tav tm="23290">
                                          <p:val>
                                            <p:fltVal val="0.9284"/>
                                          </p:val>
                                        </p:tav>
                                        <p:tav tm="26620">
                                          <p:val>
                                            <p:fltVal val="0.9187"/>
                                          </p:val>
                                        </p:tav>
                                        <p:tav tm="29950">
                                          <p:val>
                                            <p:fltVal val="0.9093"/>
                                          </p:val>
                                        </p:tav>
                                        <p:tav tm="33280">
                                          <p:val>
                                            <p:fltVal val="0.9001"/>
                                          </p:val>
                                        </p:tav>
                                        <p:tav tm="36610">
                                          <p:val>
                                            <p:fltVal val="0.8912"/>
                                          </p:val>
                                        </p:tav>
                                        <p:tav tm="39940">
                                          <p:val>
                                            <p:fltVal val="0.8825"/>
                                          </p:val>
                                        </p:tav>
                                        <p:tav tm="43270">
                                          <p:val>
                                            <p:fltVal val="0.8742"/>
                                          </p:val>
                                        </p:tav>
                                        <p:tav tm="46600">
                                          <p:val>
                                            <p:fltVal val="0.8663"/>
                                          </p:val>
                                        </p:tav>
                                        <p:tav tm="49930">
                                          <p:val>
                                            <p:fltVal val="0.8587"/>
                                          </p:val>
                                        </p:tav>
                                        <p:tav tm="53250">
                                          <p:val>
                                            <p:fltVal val="0.8515"/>
                                          </p:val>
                                        </p:tav>
                                        <p:tav tm="56580">
                                          <p:val>
                                            <p:fltVal val="0.8447"/>
                                          </p:val>
                                        </p:tav>
                                        <p:tav tm="59900">
                                          <p:val>
                                            <p:fltVal val="0.8383"/>
                                          </p:val>
                                        </p:tav>
                                        <p:tav tm="63220">
                                          <p:val>
                                            <p:fltVal val="0.8324"/>
                                          </p:val>
                                        </p:tav>
                                        <p:tav tm="66540">
                                          <p:val>
                                            <p:fltVal val="0.8269"/>
                                          </p:val>
                                        </p:tav>
                                        <p:tav tm="69870">
                                          <p:val>
                                            <p:fltVal val="0.8219"/>
                                          </p:val>
                                        </p:tav>
                                        <p:tav tm="73190">
                                          <p:val>
                                            <p:fltVal val="0.8174"/>
                                          </p:val>
                                        </p:tav>
                                        <p:tav tm="76510">
                                          <p:val>
                                            <p:fltVal val="0.8134"/>
                                          </p:val>
                                        </p:tav>
                                        <p:tav tm="79830">
                                          <p:val>
                                            <p:fltVal val="0.8099"/>
                                          </p:val>
                                        </p:tav>
                                        <p:tav tm="83160">
                                          <p:val>
                                            <p:fltVal val="0.8069"/>
                                          </p:val>
                                        </p:tav>
                                        <p:tav tm="86480">
                                          <p:val>
                                            <p:fltVal val="0.8044"/>
                                          </p:val>
                                        </p:tav>
                                        <p:tav tm="89800">
                                          <p:val>
                                            <p:fltVal val="0.8025"/>
                                          </p:val>
                                        </p:tav>
                                        <p:tav tm="93120">
                                          <p:val>
                                            <p:fltVal val="0.8011"/>
                                          </p:val>
                                        </p:tav>
                                        <p:tav tm="96450">
                                          <p:val>
                                            <p:fltVal val="0.8003"/>
                                          </p:val>
                                        </p:tav>
                                        <p:tav tm="100000">
                                          <p:val>
                                            <p:fltVal val="0.8"/>
                                          </p:val>
                                        </p:tav>
                                      </p:tavLst>
                                    </p:anim>
                                    <p:anim calcmode="lin" valueType="num">
                                      <p:cBhvr additive="mult">
                                        <p:cTn id="27" dur="1000"/>
                                        <p:tgtEl>
                                          <p:spTgt spid="29"/>
                                        </p:tgtEl>
                                        <p:attrNameLst>
                                          <p:attrName>3d.object.scale.y</p:attrName>
                                        </p:attrNameLst>
                                      </p:cBhvr>
                                      <p:tavLst>
                                        <p:tav tm="0">
                                          <p:val>
                                            <p:fltVal val="1"/>
                                          </p:val>
                                        </p:tav>
                                        <p:tav tm="3330">
                                          <p:val>
                                            <p:fltVal val="0.9895"/>
                                          </p:val>
                                        </p:tav>
                                        <p:tav tm="6660">
                                          <p:val>
                                            <p:fltVal val="0.9791"/>
                                          </p:val>
                                        </p:tav>
                                        <p:tav tm="9990">
                                          <p:val>
                                            <p:fltVal val="0.9687"/>
                                          </p:val>
                                        </p:tav>
                                        <p:tav tm="13320">
                                          <p:val>
                                            <p:fltVal val="0.9584"/>
                                          </p:val>
                                        </p:tav>
                                        <p:tav tm="16650">
                                          <p:val>
                                            <p:fltVal val="0.9482"/>
                                          </p:val>
                                        </p:tav>
                                        <p:tav tm="19970">
                                          <p:val>
                                            <p:fltVal val="0.9382"/>
                                          </p:val>
                                        </p:tav>
                                        <p:tav tm="23290">
                                          <p:val>
                                            <p:fltVal val="0.9284"/>
                                          </p:val>
                                        </p:tav>
                                        <p:tav tm="26620">
                                          <p:val>
                                            <p:fltVal val="0.9187"/>
                                          </p:val>
                                        </p:tav>
                                        <p:tav tm="29950">
                                          <p:val>
                                            <p:fltVal val="0.9093"/>
                                          </p:val>
                                        </p:tav>
                                        <p:tav tm="33280">
                                          <p:val>
                                            <p:fltVal val="0.9001"/>
                                          </p:val>
                                        </p:tav>
                                        <p:tav tm="36610">
                                          <p:val>
                                            <p:fltVal val="0.8912"/>
                                          </p:val>
                                        </p:tav>
                                        <p:tav tm="39940">
                                          <p:val>
                                            <p:fltVal val="0.8825"/>
                                          </p:val>
                                        </p:tav>
                                        <p:tav tm="43270">
                                          <p:val>
                                            <p:fltVal val="0.8742"/>
                                          </p:val>
                                        </p:tav>
                                        <p:tav tm="46600">
                                          <p:val>
                                            <p:fltVal val="0.8663"/>
                                          </p:val>
                                        </p:tav>
                                        <p:tav tm="49930">
                                          <p:val>
                                            <p:fltVal val="0.8587"/>
                                          </p:val>
                                        </p:tav>
                                        <p:tav tm="53250">
                                          <p:val>
                                            <p:fltVal val="0.8515"/>
                                          </p:val>
                                        </p:tav>
                                        <p:tav tm="56580">
                                          <p:val>
                                            <p:fltVal val="0.8447"/>
                                          </p:val>
                                        </p:tav>
                                        <p:tav tm="59900">
                                          <p:val>
                                            <p:fltVal val="0.8383"/>
                                          </p:val>
                                        </p:tav>
                                        <p:tav tm="63220">
                                          <p:val>
                                            <p:fltVal val="0.8324"/>
                                          </p:val>
                                        </p:tav>
                                        <p:tav tm="66540">
                                          <p:val>
                                            <p:fltVal val="0.8269"/>
                                          </p:val>
                                        </p:tav>
                                        <p:tav tm="69870">
                                          <p:val>
                                            <p:fltVal val="0.8219"/>
                                          </p:val>
                                        </p:tav>
                                        <p:tav tm="73190">
                                          <p:val>
                                            <p:fltVal val="0.8174"/>
                                          </p:val>
                                        </p:tav>
                                        <p:tav tm="76510">
                                          <p:val>
                                            <p:fltVal val="0.8134"/>
                                          </p:val>
                                        </p:tav>
                                        <p:tav tm="79830">
                                          <p:val>
                                            <p:fltVal val="0.8099"/>
                                          </p:val>
                                        </p:tav>
                                        <p:tav tm="83160">
                                          <p:val>
                                            <p:fltVal val="0.8069"/>
                                          </p:val>
                                        </p:tav>
                                        <p:tav tm="86480">
                                          <p:val>
                                            <p:fltVal val="0.8044"/>
                                          </p:val>
                                        </p:tav>
                                        <p:tav tm="89800">
                                          <p:val>
                                            <p:fltVal val="0.8025"/>
                                          </p:val>
                                        </p:tav>
                                        <p:tav tm="93120">
                                          <p:val>
                                            <p:fltVal val="0.8011"/>
                                          </p:val>
                                        </p:tav>
                                        <p:tav tm="96450">
                                          <p:val>
                                            <p:fltVal val="0.8003"/>
                                          </p:val>
                                        </p:tav>
                                        <p:tav tm="100000">
                                          <p:val>
                                            <p:fltVal val="0.8"/>
                                          </p:val>
                                        </p:tav>
                                      </p:tavLst>
                                    </p:anim>
                                    <p:anim calcmode="lin" valueType="num">
                                      <p:cBhvr additive="mult">
                                        <p:cTn id="28" dur="1000"/>
                                        <p:tgtEl>
                                          <p:spTgt spid="29"/>
                                        </p:tgtEl>
                                        <p:attrNameLst>
                                          <p:attrName>3d.object.scale.z</p:attrName>
                                        </p:attrNameLst>
                                      </p:cBhvr>
                                      <p:tavLst>
                                        <p:tav tm="0">
                                          <p:val>
                                            <p:fltVal val="1"/>
                                          </p:val>
                                        </p:tav>
                                        <p:tav tm="3330">
                                          <p:val>
                                            <p:fltVal val="0.9895"/>
                                          </p:val>
                                        </p:tav>
                                        <p:tav tm="6660">
                                          <p:val>
                                            <p:fltVal val="0.9791"/>
                                          </p:val>
                                        </p:tav>
                                        <p:tav tm="9990">
                                          <p:val>
                                            <p:fltVal val="0.9687"/>
                                          </p:val>
                                        </p:tav>
                                        <p:tav tm="13320">
                                          <p:val>
                                            <p:fltVal val="0.9584"/>
                                          </p:val>
                                        </p:tav>
                                        <p:tav tm="16650">
                                          <p:val>
                                            <p:fltVal val="0.9482"/>
                                          </p:val>
                                        </p:tav>
                                        <p:tav tm="19970">
                                          <p:val>
                                            <p:fltVal val="0.9382"/>
                                          </p:val>
                                        </p:tav>
                                        <p:tav tm="23290">
                                          <p:val>
                                            <p:fltVal val="0.9284"/>
                                          </p:val>
                                        </p:tav>
                                        <p:tav tm="26620">
                                          <p:val>
                                            <p:fltVal val="0.9187"/>
                                          </p:val>
                                        </p:tav>
                                        <p:tav tm="29950">
                                          <p:val>
                                            <p:fltVal val="0.9093"/>
                                          </p:val>
                                        </p:tav>
                                        <p:tav tm="33280">
                                          <p:val>
                                            <p:fltVal val="0.9001"/>
                                          </p:val>
                                        </p:tav>
                                        <p:tav tm="36610">
                                          <p:val>
                                            <p:fltVal val="0.8912"/>
                                          </p:val>
                                        </p:tav>
                                        <p:tav tm="39940">
                                          <p:val>
                                            <p:fltVal val="0.8825"/>
                                          </p:val>
                                        </p:tav>
                                        <p:tav tm="43270">
                                          <p:val>
                                            <p:fltVal val="0.8742"/>
                                          </p:val>
                                        </p:tav>
                                        <p:tav tm="46600">
                                          <p:val>
                                            <p:fltVal val="0.8663"/>
                                          </p:val>
                                        </p:tav>
                                        <p:tav tm="49930">
                                          <p:val>
                                            <p:fltVal val="0.8587"/>
                                          </p:val>
                                        </p:tav>
                                        <p:tav tm="53250">
                                          <p:val>
                                            <p:fltVal val="0.8515"/>
                                          </p:val>
                                        </p:tav>
                                        <p:tav tm="56580">
                                          <p:val>
                                            <p:fltVal val="0.8447"/>
                                          </p:val>
                                        </p:tav>
                                        <p:tav tm="59900">
                                          <p:val>
                                            <p:fltVal val="0.8383"/>
                                          </p:val>
                                        </p:tav>
                                        <p:tav tm="63220">
                                          <p:val>
                                            <p:fltVal val="0.8324"/>
                                          </p:val>
                                        </p:tav>
                                        <p:tav tm="66540">
                                          <p:val>
                                            <p:fltVal val="0.8269"/>
                                          </p:val>
                                        </p:tav>
                                        <p:tav tm="69870">
                                          <p:val>
                                            <p:fltVal val="0.8219"/>
                                          </p:val>
                                        </p:tav>
                                        <p:tav tm="73190">
                                          <p:val>
                                            <p:fltVal val="0.8174"/>
                                          </p:val>
                                        </p:tav>
                                        <p:tav tm="76510">
                                          <p:val>
                                            <p:fltVal val="0.8134"/>
                                          </p:val>
                                        </p:tav>
                                        <p:tav tm="79830">
                                          <p:val>
                                            <p:fltVal val="0.8099"/>
                                          </p:val>
                                        </p:tav>
                                        <p:tav tm="83160">
                                          <p:val>
                                            <p:fltVal val="0.8069"/>
                                          </p:val>
                                        </p:tav>
                                        <p:tav tm="86480">
                                          <p:val>
                                            <p:fltVal val="0.8044"/>
                                          </p:val>
                                        </p:tav>
                                        <p:tav tm="89800">
                                          <p:val>
                                            <p:fltVal val="0.8025"/>
                                          </p:val>
                                        </p:tav>
                                        <p:tav tm="93120">
                                          <p:val>
                                            <p:fltVal val="0.8011"/>
                                          </p:val>
                                        </p:tav>
                                        <p:tav tm="96450">
                                          <p:val>
                                            <p:fltVal val="0.8003"/>
                                          </p:val>
                                        </p:tav>
                                        <p:tav tm="100000">
                                          <p:val>
                                            <p:fltVal val="0.8"/>
                                          </p:val>
                                        </p:tav>
                                      </p:tavLst>
                                    </p:anim>
                                    <p:set>
                                      <p:cBhvr>
                                        <p:cTn id="29" dur="1" fill="hold">
                                          <p:stCondLst>
                                            <p:cond delay="999"/>
                                          </p:stCondLst>
                                        </p:cTn>
                                        <p:tgtEl>
                                          <p:spTgt spid="29"/>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60" presetClass="exit" presetSubtype="128" fill="hold" nodeType="clickEffect">
                                  <p:stCondLst>
                                    <p:cond delay="0"/>
                                  </p:stCondLst>
                                  <p:childTnLst>
                                    <p:animEffect transition="out" filter="fade">
                                      <p:cBhvr>
                                        <p:cTn id="33" dur="1000"/>
                                        <p:tgtEl>
                                          <p:spTgt spid="30"/>
                                        </p:tgtEl>
                                      </p:cBhvr>
                                    </p:animEffect>
                                    <p:anim calcmode="lin" valueType="num">
                                      <p:cBhvr additive="sum">
                                        <p:cTn id="34" dur="1000"/>
                                        <p:tgtEl>
                                          <p:spTgt spid="30"/>
                                        </p:tgtEl>
                                        <p:attrNameLst>
                                          <p:attrName>3d.view.rotation.y</p:attrName>
                                        </p:attrNameLst>
                                      </p:cBhvr>
                                      <p:tavLst>
                                        <p:tav tm="0">
                                          <p:val>
                                            <p:fltVal val="0"/>
                                          </p:val>
                                        </p:tav>
                                        <p:tav tm="3330">
                                          <p:val>
                                            <p:fltVal val="0.065"/>
                                          </p:val>
                                        </p:tav>
                                        <p:tav tm="6660">
                                          <p:val>
                                            <p:fltVal val="0.2543"/>
                                          </p:val>
                                        </p:tav>
                                        <p:tav tm="9990">
                                          <p:val>
                                            <p:fltVal val="0.5589"/>
                                          </p:val>
                                        </p:tav>
                                        <p:tav tm="13320">
                                          <p:val>
                                            <p:fltVal val="0.97"/>
                                          </p:val>
                                        </p:tav>
                                        <p:tav tm="16650">
                                          <p:val>
                                            <p:fltVal val="1.4787"/>
                                          </p:val>
                                        </p:tav>
                                        <p:tav tm="19970">
                                          <p:val>
                                            <p:fltVal val="2.0742"/>
                                          </p:val>
                                        </p:tav>
                                        <p:tav tm="23290">
                                          <p:val>
                                            <p:fltVal val="2.7492"/>
                                          </p:val>
                                        </p:tav>
                                        <p:tav tm="26620">
                                          <p:val>
                                            <p:fltVal val="3.4972"/>
                                          </p:val>
                                        </p:tav>
                                        <p:tav tm="29950">
                                          <p:val>
                                            <p:fltVal val="4.3074"/>
                                          </p:val>
                                        </p:tav>
                                        <p:tav tm="33280">
                                          <p:val>
                                            <p:fltVal val="5.1709"/>
                                          </p:val>
                                        </p:tav>
                                        <p:tav tm="36610">
                                          <p:val>
                                            <p:fltVal val="6.079"/>
                                          </p:val>
                                        </p:tav>
                                        <p:tav tm="39940">
                                          <p:val>
                                            <p:fltVal val="7.0227"/>
                                          </p:val>
                                        </p:tav>
                                        <p:tav tm="43270">
                                          <p:val>
                                            <p:fltVal val="7.9931"/>
                                          </p:val>
                                        </p:tav>
                                        <p:tav tm="46600">
                                          <p:val>
                                            <p:fltVal val="8.9815"/>
                                          </p:val>
                                        </p:tav>
                                        <p:tav tm="49930">
                                          <p:val>
                                            <p:fltVal val="9.979"/>
                                          </p:val>
                                        </p:tav>
                                        <p:tav tm="53250">
                                          <p:val>
                                            <p:fltVal val="10.9736"/>
                                          </p:val>
                                        </p:tav>
                                        <p:tav tm="56580">
                                          <p:val>
                                            <p:fltVal val="11.9626"/>
                                          </p:val>
                                        </p:tav>
                                        <p:tav tm="59900">
                                          <p:val>
                                            <p:fltVal val="12.9311"/>
                                          </p:val>
                                        </p:tav>
                                        <p:tav tm="63220">
                                          <p:val>
                                            <p:fltVal val="13.8735"/>
                                          </p:val>
                                        </p:tav>
                                        <p:tav tm="66540">
                                          <p:val>
                                            <p:fltVal val="14.781"/>
                                          </p:val>
                                        </p:tav>
                                        <p:tav tm="69870">
                                          <p:val>
                                            <p:fltVal val="15.6471"/>
                                          </p:val>
                                        </p:tav>
                                        <p:tav tm="73190">
                                          <p:val>
                                            <p:fltVal val="16.4581"/>
                                          </p:val>
                                        </p:tav>
                                        <p:tav tm="76510">
                                          <p:val>
                                            <p:fltVal val="17.2077"/>
                                          </p:val>
                                        </p:tav>
                                        <p:tav tm="79830">
                                          <p:val>
                                            <p:fltVal val="17.8872"/>
                                          </p:val>
                                        </p:tav>
                                        <p:tav tm="83160">
                                          <p:val>
                                            <p:fltVal val="18.4895"/>
                                          </p:val>
                                        </p:tav>
                                        <p:tav tm="86480">
                                          <p:val>
                                            <p:fltVal val="19.0021"/>
                                          </p:val>
                                        </p:tav>
                                        <p:tav tm="89800">
                                          <p:val>
                                            <p:fltVal val="19.4182"/>
                                          </p:val>
                                        </p:tav>
                                        <p:tav tm="93120">
                                          <p:val>
                                            <p:fltVal val="19.729"/>
                                          </p:val>
                                        </p:tav>
                                        <p:tav tm="96450">
                                          <p:val>
                                            <p:fltVal val="19.9261"/>
                                          </p:val>
                                        </p:tav>
                                        <p:tav tm="100000">
                                          <p:val>
                                            <p:fltVal val="20"/>
                                          </p:val>
                                        </p:tav>
                                      </p:tavLst>
                                    </p:anim>
                                    <p:anim calcmode="lin" valueType="num">
                                      <p:cBhvr additive="mult">
                                        <p:cTn id="35" dur="1000"/>
                                        <p:tgtEl>
                                          <p:spTgt spid="30"/>
                                        </p:tgtEl>
                                        <p:attrNameLst>
                                          <p:attrName>3d.object.scale.x</p:attrName>
                                        </p:attrNameLst>
                                      </p:cBhvr>
                                      <p:tavLst>
                                        <p:tav tm="0">
                                          <p:val>
                                            <p:fltVal val="1"/>
                                          </p:val>
                                        </p:tav>
                                        <p:tav tm="3330">
                                          <p:val>
                                            <p:fltVal val="0.9895"/>
                                          </p:val>
                                        </p:tav>
                                        <p:tav tm="6660">
                                          <p:val>
                                            <p:fltVal val="0.9791"/>
                                          </p:val>
                                        </p:tav>
                                        <p:tav tm="9990">
                                          <p:val>
                                            <p:fltVal val="0.9687"/>
                                          </p:val>
                                        </p:tav>
                                        <p:tav tm="13320">
                                          <p:val>
                                            <p:fltVal val="0.9584"/>
                                          </p:val>
                                        </p:tav>
                                        <p:tav tm="16650">
                                          <p:val>
                                            <p:fltVal val="0.9482"/>
                                          </p:val>
                                        </p:tav>
                                        <p:tav tm="19970">
                                          <p:val>
                                            <p:fltVal val="0.9382"/>
                                          </p:val>
                                        </p:tav>
                                        <p:tav tm="23290">
                                          <p:val>
                                            <p:fltVal val="0.9284"/>
                                          </p:val>
                                        </p:tav>
                                        <p:tav tm="26620">
                                          <p:val>
                                            <p:fltVal val="0.9187"/>
                                          </p:val>
                                        </p:tav>
                                        <p:tav tm="29950">
                                          <p:val>
                                            <p:fltVal val="0.9093"/>
                                          </p:val>
                                        </p:tav>
                                        <p:tav tm="33280">
                                          <p:val>
                                            <p:fltVal val="0.9001"/>
                                          </p:val>
                                        </p:tav>
                                        <p:tav tm="36610">
                                          <p:val>
                                            <p:fltVal val="0.8912"/>
                                          </p:val>
                                        </p:tav>
                                        <p:tav tm="39940">
                                          <p:val>
                                            <p:fltVal val="0.8825"/>
                                          </p:val>
                                        </p:tav>
                                        <p:tav tm="43270">
                                          <p:val>
                                            <p:fltVal val="0.8742"/>
                                          </p:val>
                                        </p:tav>
                                        <p:tav tm="46600">
                                          <p:val>
                                            <p:fltVal val="0.8663"/>
                                          </p:val>
                                        </p:tav>
                                        <p:tav tm="49930">
                                          <p:val>
                                            <p:fltVal val="0.8587"/>
                                          </p:val>
                                        </p:tav>
                                        <p:tav tm="53250">
                                          <p:val>
                                            <p:fltVal val="0.8515"/>
                                          </p:val>
                                        </p:tav>
                                        <p:tav tm="56580">
                                          <p:val>
                                            <p:fltVal val="0.8447"/>
                                          </p:val>
                                        </p:tav>
                                        <p:tav tm="59900">
                                          <p:val>
                                            <p:fltVal val="0.8383"/>
                                          </p:val>
                                        </p:tav>
                                        <p:tav tm="63220">
                                          <p:val>
                                            <p:fltVal val="0.8324"/>
                                          </p:val>
                                        </p:tav>
                                        <p:tav tm="66540">
                                          <p:val>
                                            <p:fltVal val="0.8269"/>
                                          </p:val>
                                        </p:tav>
                                        <p:tav tm="69870">
                                          <p:val>
                                            <p:fltVal val="0.8219"/>
                                          </p:val>
                                        </p:tav>
                                        <p:tav tm="73190">
                                          <p:val>
                                            <p:fltVal val="0.8174"/>
                                          </p:val>
                                        </p:tav>
                                        <p:tav tm="76510">
                                          <p:val>
                                            <p:fltVal val="0.8134"/>
                                          </p:val>
                                        </p:tav>
                                        <p:tav tm="79830">
                                          <p:val>
                                            <p:fltVal val="0.8099"/>
                                          </p:val>
                                        </p:tav>
                                        <p:tav tm="83160">
                                          <p:val>
                                            <p:fltVal val="0.8069"/>
                                          </p:val>
                                        </p:tav>
                                        <p:tav tm="86480">
                                          <p:val>
                                            <p:fltVal val="0.8044"/>
                                          </p:val>
                                        </p:tav>
                                        <p:tav tm="89800">
                                          <p:val>
                                            <p:fltVal val="0.8025"/>
                                          </p:val>
                                        </p:tav>
                                        <p:tav tm="93120">
                                          <p:val>
                                            <p:fltVal val="0.8011"/>
                                          </p:val>
                                        </p:tav>
                                        <p:tav tm="96450">
                                          <p:val>
                                            <p:fltVal val="0.8003"/>
                                          </p:val>
                                        </p:tav>
                                        <p:tav tm="100000">
                                          <p:val>
                                            <p:fltVal val="0.8"/>
                                          </p:val>
                                        </p:tav>
                                      </p:tavLst>
                                    </p:anim>
                                    <p:anim calcmode="lin" valueType="num">
                                      <p:cBhvr additive="mult">
                                        <p:cTn id="36" dur="1000"/>
                                        <p:tgtEl>
                                          <p:spTgt spid="30"/>
                                        </p:tgtEl>
                                        <p:attrNameLst>
                                          <p:attrName>3d.object.scale.y</p:attrName>
                                        </p:attrNameLst>
                                      </p:cBhvr>
                                      <p:tavLst>
                                        <p:tav tm="0">
                                          <p:val>
                                            <p:fltVal val="1"/>
                                          </p:val>
                                        </p:tav>
                                        <p:tav tm="3330">
                                          <p:val>
                                            <p:fltVal val="0.9895"/>
                                          </p:val>
                                        </p:tav>
                                        <p:tav tm="6660">
                                          <p:val>
                                            <p:fltVal val="0.9791"/>
                                          </p:val>
                                        </p:tav>
                                        <p:tav tm="9990">
                                          <p:val>
                                            <p:fltVal val="0.9687"/>
                                          </p:val>
                                        </p:tav>
                                        <p:tav tm="13320">
                                          <p:val>
                                            <p:fltVal val="0.9584"/>
                                          </p:val>
                                        </p:tav>
                                        <p:tav tm="16650">
                                          <p:val>
                                            <p:fltVal val="0.9482"/>
                                          </p:val>
                                        </p:tav>
                                        <p:tav tm="19970">
                                          <p:val>
                                            <p:fltVal val="0.9382"/>
                                          </p:val>
                                        </p:tav>
                                        <p:tav tm="23290">
                                          <p:val>
                                            <p:fltVal val="0.9284"/>
                                          </p:val>
                                        </p:tav>
                                        <p:tav tm="26620">
                                          <p:val>
                                            <p:fltVal val="0.9187"/>
                                          </p:val>
                                        </p:tav>
                                        <p:tav tm="29950">
                                          <p:val>
                                            <p:fltVal val="0.9093"/>
                                          </p:val>
                                        </p:tav>
                                        <p:tav tm="33280">
                                          <p:val>
                                            <p:fltVal val="0.9001"/>
                                          </p:val>
                                        </p:tav>
                                        <p:tav tm="36610">
                                          <p:val>
                                            <p:fltVal val="0.8912"/>
                                          </p:val>
                                        </p:tav>
                                        <p:tav tm="39940">
                                          <p:val>
                                            <p:fltVal val="0.8825"/>
                                          </p:val>
                                        </p:tav>
                                        <p:tav tm="43270">
                                          <p:val>
                                            <p:fltVal val="0.8742"/>
                                          </p:val>
                                        </p:tav>
                                        <p:tav tm="46600">
                                          <p:val>
                                            <p:fltVal val="0.8663"/>
                                          </p:val>
                                        </p:tav>
                                        <p:tav tm="49930">
                                          <p:val>
                                            <p:fltVal val="0.8587"/>
                                          </p:val>
                                        </p:tav>
                                        <p:tav tm="53250">
                                          <p:val>
                                            <p:fltVal val="0.8515"/>
                                          </p:val>
                                        </p:tav>
                                        <p:tav tm="56580">
                                          <p:val>
                                            <p:fltVal val="0.8447"/>
                                          </p:val>
                                        </p:tav>
                                        <p:tav tm="59900">
                                          <p:val>
                                            <p:fltVal val="0.8383"/>
                                          </p:val>
                                        </p:tav>
                                        <p:tav tm="63220">
                                          <p:val>
                                            <p:fltVal val="0.8324"/>
                                          </p:val>
                                        </p:tav>
                                        <p:tav tm="66540">
                                          <p:val>
                                            <p:fltVal val="0.8269"/>
                                          </p:val>
                                        </p:tav>
                                        <p:tav tm="69870">
                                          <p:val>
                                            <p:fltVal val="0.8219"/>
                                          </p:val>
                                        </p:tav>
                                        <p:tav tm="73190">
                                          <p:val>
                                            <p:fltVal val="0.8174"/>
                                          </p:val>
                                        </p:tav>
                                        <p:tav tm="76510">
                                          <p:val>
                                            <p:fltVal val="0.8134"/>
                                          </p:val>
                                        </p:tav>
                                        <p:tav tm="79830">
                                          <p:val>
                                            <p:fltVal val="0.8099"/>
                                          </p:val>
                                        </p:tav>
                                        <p:tav tm="83160">
                                          <p:val>
                                            <p:fltVal val="0.8069"/>
                                          </p:val>
                                        </p:tav>
                                        <p:tav tm="86480">
                                          <p:val>
                                            <p:fltVal val="0.8044"/>
                                          </p:val>
                                        </p:tav>
                                        <p:tav tm="89800">
                                          <p:val>
                                            <p:fltVal val="0.8025"/>
                                          </p:val>
                                        </p:tav>
                                        <p:tav tm="93120">
                                          <p:val>
                                            <p:fltVal val="0.8011"/>
                                          </p:val>
                                        </p:tav>
                                        <p:tav tm="96450">
                                          <p:val>
                                            <p:fltVal val="0.8003"/>
                                          </p:val>
                                        </p:tav>
                                        <p:tav tm="100000">
                                          <p:val>
                                            <p:fltVal val="0.8"/>
                                          </p:val>
                                        </p:tav>
                                      </p:tavLst>
                                    </p:anim>
                                    <p:anim calcmode="lin" valueType="num">
                                      <p:cBhvr additive="mult">
                                        <p:cTn id="37" dur="1000"/>
                                        <p:tgtEl>
                                          <p:spTgt spid="30"/>
                                        </p:tgtEl>
                                        <p:attrNameLst>
                                          <p:attrName>3d.object.scale.z</p:attrName>
                                        </p:attrNameLst>
                                      </p:cBhvr>
                                      <p:tavLst>
                                        <p:tav tm="0">
                                          <p:val>
                                            <p:fltVal val="1"/>
                                          </p:val>
                                        </p:tav>
                                        <p:tav tm="3330">
                                          <p:val>
                                            <p:fltVal val="0.9895"/>
                                          </p:val>
                                        </p:tav>
                                        <p:tav tm="6660">
                                          <p:val>
                                            <p:fltVal val="0.9791"/>
                                          </p:val>
                                        </p:tav>
                                        <p:tav tm="9990">
                                          <p:val>
                                            <p:fltVal val="0.9687"/>
                                          </p:val>
                                        </p:tav>
                                        <p:tav tm="13320">
                                          <p:val>
                                            <p:fltVal val="0.9584"/>
                                          </p:val>
                                        </p:tav>
                                        <p:tav tm="16650">
                                          <p:val>
                                            <p:fltVal val="0.9482"/>
                                          </p:val>
                                        </p:tav>
                                        <p:tav tm="19970">
                                          <p:val>
                                            <p:fltVal val="0.9382"/>
                                          </p:val>
                                        </p:tav>
                                        <p:tav tm="23290">
                                          <p:val>
                                            <p:fltVal val="0.9284"/>
                                          </p:val>
                                        </p:tav>
                                        <p:tav tm="26620">
                                          <p:val>
                                            <p:fltVal val="0.9187"/>
                                          </p:val>
                                        </p:tav>
                                        <p:tav tm="29950">
                                          <p:val>
                                            <p:fltVal val="0.9093"/>
                                          </p:val>
                                        </p:tav>
                                        <p:tav tm="33280">
                                          <p:val>
                                            <p:fltVal val="0.9001"/>
                                          </p:val>
                                        </p:tav>
                                        <p:tav tm="36610">
                                          <p:val>
                                            <p:fltVal val="0.8912"/>
                                          </p:val>
                                        </p:tav>
                                        <p:tav tm="39940">
                                          <p:val>
                                            <p:fltVal val="0.8825"/>
                                          </p:val>
                                        </p:tav>
                                        <p:tav tm="43270">
                                          <p:val>
                                            <p:fltVal val="0.8742"/>
                                          </p:val>
                                        </p:tav>
                                        <p:tav tm="46600">
                                          <p:val>
                                            <p:fltVal val="0.8663"/>
                                          </p:val>
                                        </p:tav>
                                        <p:tav tm="49930">
                                          <p:val>
                                            <p:fltVal val="0.8587"/>
                                          </p:val>
                                        </p:tav>
                                        <p:tav tm="53250">
                                          <p:val>
                                            <p:fltVal val="0.8515"/>
                                          </p:val>
                                        </p:tav>
                                        <p:tav tm="56580">
                                          <p:val>
                                            <p:fltVal val="0.8447"/>
                                          </p:val>
                                        </p:tav>
                                        <p:tav tm="59900">
                                          <p:val>
                                            <p:fltVal val="0.8383"/>
                                          </p:val>
                                        </p:tav>
                                        <p:tav tm="63220">
                                          <p:val>
                                            <p:fltVal val="0.8324"/>
                                          </p:val>
                                        </p:tav>
                                        <p:tav tm="66540">
                                          <p:val>
                                            <p:fltVal val="0.8269"/>
                                          </p:val>
                                        </p:tav>
                                        <p:tav tm="69870">
                                          <p:val>
                                            <p:fltVal val="0.8219"/>
                                          </p:val>
                                        </p:tav>
                                        <p:tav tm="73190">
                                          <p:val>
                                            <p:fltVal val="0.8174"/>
                                          </p:val>
                                        </p:tav>
                                        <p:tav tm="76510">
                                          <p:val>
                                            <p:fltVal val="0.8134"/>
                                          </p:val>
                                        </p:tav>
                                        <p:tav tm="79830">
                                          <p:val>
                                            <p:fltVal val="0.8099"/>
                                          </p:val>
                                        </p:tav>
                                        <p:tav tm="83160">
                                          <p:val>
                                            <p:fltVal val="0.8069"/>
                                          </p:val>
                                        </p:tav>
                                        <p:tav tm="86480">
                                          <p:val>
                                            <p:fltVal val="0.8044"/>
                                          </p:val>
                                        </p:tav>
                                        <p:tav tm="89800">
                                          <p:val>
                                            <p:fltVal val="0.8025"/>
                                          </p:val>
                                        </p:tav>
                                        <p:tav tm="93120">
                                          <p:val>
                                            <p:fltVal val="0.8011"/>
                                          </p:val>
                                        </p:tav>
                                        <p:tav tm="96450">
                                          <p:val>
                                            <p:fltVal val="0.8003"/>
                                          </p:val>
                                        </p:tav>
                                        <p:tav tm="100000">
                                          <p:val>
                                            <p:fltVal val="0.8"/>
                                          </p:val>
                                        </p:tav>
                                      </p:tavLst>
                                    </p:anim>
                                    <p:set>
                                      <p:cBhvr>
                                        <p:cTn id="38" dur="1" fill="hold">
                                          <p:stCondLst>
                                            <p:cond delay="9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BC3F49-C113-4C81-8D21-23BC3B48791E}"/>
              </a:ext>
            </a:extLst>
          </p:cNvPr>
          <p:cNvSpPr txBox="1"/>
          <p:nvPr/>
        </p:nvSpPr>
        <p:spPr>
          <a:xfrm>
            <a:off x="833628" y="1369387"/>
            <a:ext cx="4101507" cy="369332"/>
          </a:xfrm>
          <a:prstGeom prst="rect">
            <a:avLst/>
          </a:prstGeom>
          <a:noFill/>
        </p:spPr>
        <p:txBody>
          <a:bodyPr wrap="none" rtlCol="0">
            <a:spAutoFit/>
          </a:bodyPr>
          <a:lstStyle/>
          <a:p>
            <a:pPr algn="ctr"/>
            <a:r>
              <a:rPr lang="ru-RU" b="1" dirty="0">
                <a:solidFill>
                  <a:srgbClr val="FF0000"/>
                </a:solidFill>
                <a:latin typeface="Arial" panose="020B0604020202020204" pitchFamily="34" charset="0"/>
                <a:cs typeface="Arial" panose="020B0604020202020204" pitchFamily="34" charset="0"/>
              </a:rPr>
              <a:t>Игра «Найди 10 золотых слитков»</a:t>
            </a:r>
          </a:p>
        </p:txBody>
      </p:sp>
      <p:pic>
        <p:nvPicPr>
          <p:cNvPr id="8" name="Рисунок 7">
            <a:extLst>
              <a:ext uri="{FF2B5EF4-FFF2-40B4-BE49-F238E27FC236}">
                <a16:creationId xmlns:a16="http://schemas.microsoft.com/office/drawing/2014/main" id="{0F422ED6-FE09-485F-B541-BB9C176625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510"/>
          <a:stretch/>
        </p:blipFill>
        <p:spPr>
          <a:xfrm>
            <a:off x="201705" y="1835061"/>
            <a:ext cx="6553947" cy="6354198"/>
          </a:xfrm>
          <a:prstGeom prst="rect">
            <a:avLst/>
          </a:prstGeom>
        </p:spPr>
      </p:pic>
      <p:pic>
        <p:nvPicPr>
          <p:cNvPr id="16" name="Рисунок 15">
            <a:extLst>
              <a:ext uri="{FF2B5EF4-FFF2-40B4-BE49-F238E27FC236}">
                <a16:creationId xmlns:a16="http://schemas.microsoft.com/office/drawing/2014/main" id="{CF2BEA0B-B692-4D87-BBEB-8923C29FC0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990164" y="7070913"/>
            <a:ext cx="423965" cy="423965"/>
          </a:xfrm>
          <a:prstGeom prst="rect">
            <a:avLst/>
          </a:prstGeom>
        </p:spPr>
      </p:pic>
      <p:pic>
        <p:nvPicPr>
          <p:cNvPr id="17" name="Рисунок 16">
            <a:extLst>
              <a:ext uri="{FF2B5EF4-FFF2-40B4-BE49-F238E27FC236}">
                <a16:creationId xmlns:a16="http://schemas.microsoft.com/office/drawing/2014/main" id="{0290B017-CD2D-4DC0-A3A1-2D421A176105}"/>
              </a:ext>
            </a:extLst>
          </p:cNvPr>
          <p:cNvPicPr>
            <a:picLocks noChangeAspect="1"/>
          </p:cNvPicPr>
          <p:nvPr/>
        </p:nvPicPr>
        <p:blipFill>
          <a:blip r:embed="rId5"/>
          <a:stretch>
            <a:fillRect/>
          </a:stretch>
        </p:blipFill>
        <p:spPr>
          <a:xfrm>
            <a:off x="5313362" y="6017091"/>
            <a:ext cx="426757" cy="426757"/>
          </a:xfrm>
          <a:prstGeom prst="rect">
            <a:avLst/>
          </a:prstGeom>
        </p:spPr>
      </p:pic>
      <p:pic>
        <p:nvPicPr>
          <p:cNvPr id="18" name="Рисунок 17">
            <a:extLst>
              <a:ext uri="{FF2B5EF4-FFF2-40B4-BE49-F238E27FC236}">
                <a16:creationId xmlns:a16="http://schemas.microsoft.com/office/drawing/2014/main" id="{8630A957-9BE8-46BF-9FC4-267D44715583}"/>
              </a:ext>
            </a:extLst>
          </p:cNvPr>
          <p:cNvPicPr>
            <a:picLocks noChangeAspect="1"/>
          </p:cNvPicPr>
          <p:nvPr/>
        </p:nvPicPr>
        <p:blipFill>
          <a:blip r:embed="rId5"/>
          <a:stretch>
            <a:fillRect/>
          </a:stretch>
        </p:blipFill>
        <p:spPr>
          <a:xfrm>
            <a:off x="311056" y="3408362"/>
            <a:ext cx="426757" cy="426757"/>
          </a:xfrm>
          <a:prstGeom prst="rect">
            <a:avLst/>
          </a:prstGeom>
        </p:spPr>
      </p:pic>
      <p:pic>
        <p:nvPicPr>
          <p:cNvPr id="23" name="Рисунок 22">
            <a:extLst>
              <a:ext uri="{FF2B5EF4-FFF2-40B4-BE49-F238E27FC236}">
                <a16:creationId xmlns:a16="http://schemas.microsoft.com/office/drawing/2014/main" id="{30CC78C5-D078-40FA-BEEB-5F9B1A6769C7}"/>
              </a:ext>
            </a:extLst>
          </p:cNvPr>
          <p:cNvPicPr>
            <a:picLocks noChangeAspect="1"/>
          </p:cNvPicPr>
          <p:nvPr/>
        </p:nvPicPr>
        <p:blipFill>
          <a:blip r:embed="rId5"/>
          <a:stretch>
            <a:fillRect/>
          </a:stretch>
        </p:blipFill>
        <p:spPr>
          <a:xfrm>
            <a:off x="311056" y="7762502"/>
            <a:ext cx="426757" cy="426757"/>
          </a:xfrm>
          <a:prstGeom prst="rect">
            <a:avLst/>
          </a:prstGeom>
        </p:spPr>
      </p:pic>
      <p:pic>
        <p:nvPicPr>
          <p:cNvPr id="25" name="Рисунок 24">
            <a:extLst>
              <a:ext uri="{FF2B5EF4-FFF2-40B4-BE49-F238E27FC236}">
                <a16:creationId xmlns:a16="http://schemas.microsoft.com/office/drawing/2014/main" id="{93F72A9B-20D9-4158-969A-52BD28A0B902}"/>
              </a:ext>
            </a:extLst>
          </p:cNvPr>
          <p:cNvPicPr>
            <a:picLocks noChangeAspect="1"/>
          </p:cNvPicPr>
          <p:nvPr/>
        </p:nvPicPr>
        <p:blipFill>
          <a:blip r:embed="rId5"/>
          <a:stretch>
            <a:fillRect/>
          </a:stretch>
        </p:blipFill>
        <p:spPr>
          <a:xfrm>
            <a:off x="737813" y="2370181"/>
            <a:ext cx="426757" cy="426757"/>
          </a:xfrm>
          <a:prstGeom prst="rect">
            <a:avLst/>
          </a:prstGeom>
        </p:spPr>
      </p:pic>
      <p:pic>
        <p:nvPicPr>
          <p:cNvPr id="32" name="Рисунок 31">
            <a:extLst>
              <a:ext uri="{FF2B5EF4-FFF2-40B4-BE49-F238E27FC236}">
                <a16:creationId xmlns:a16="http://schemas.microsoft.com/office/drawing/2014/main" id="{57096A1D-0749-4F79-8252-8E72F0424B84}"/>
              </a:ext>
            </a:extLst>
          </p:cNvPr>
          <p:cNvPicPr>
            <a:picLocks noChangeAspect="1"/>
          </p:cNvPicPr>
          <p:nvPr/>
        </p:nvPicPr>
        <p:blipFill>
          <a:blip r:embed="rId5"/>
          <a:stretch>
            <a:fillRect/>
          </a:stretch>
        </p:blipFill>
        <p:spPr>
          <a:xfrm>
            <a:off x="5095873" y="7675558"/>
            <a:ext cx="426757" cy="426757"/>
          </a:xfrm>
          <a:prstGeom prst="rect">
            <a:avLst/>
          </a:prstGeom>
        </p:spPr>
      </p:pic>
      <p:pic>
        <p:nvPicPr>
          <p:cNvPr id="33" name="Рисунок 32">
            <a:extLst>
              <a:ext uri="{FF2B5EF4-FFF2-40B4-BE49-F238E27FC236}">
                <a16:creationId xmlns:a16="http://schemas.microsoft.com/office/drawing/2014/main" id="{51DC6A25-4A7E-4A74-A94D-666C26CDD4BA}"/>
              </a:ext>
            </a:extLst>
          </p:cNvPr>
          <p:cNvPicPr>
            <a:picLocks noChangeAspect="1"/>
          </p:cNvPicPr>
          <p:nvPr/>
        </p:nvPicPr>
        <p:blipFill>
          <a:blip r:embed="rId5"/>
          <a:stretch>
            <a:fillRect/>
          </a:stretch>
        </p:blipFill>
        <p:spPr>
          <a:xfrm>
            <a:off x="4466198" y="2583560"/>
            <a:ext cx="426757" cy="426757"/>
          </a:xfrm>
          <a:prstGeom prst="rect">
            <a:avLst/>
          </a:prstGeom>
        </p:spPr>
      </p:pic>
      <p:pic>
        <p:nvPicPr>
          <p:cNvPr id="34" name="Рисунок 33">
            <a:extLst>
              <a:ext uri="{FF2B5EF4-FFF2-40B4-BE49-F238E27FC236}">
                <a16:creationId xmlns:a16="http://schemas.microsoft.com/office/drawing/2014/main" id="{E3DA80FF-A0BC-4F38-A6CF-9633DE82EA25}"/>
              </a:ext>
            </a:extLst>
          </p:cNvPr>
          <p:cNvPicPr>
            <a:picLocks noChangeAspect="1"/>
          </p:cNvPicPr>
          <p:nvPr/>
        </p:nvPicPr>
        <p:blipFill>
          <a:blip r:embed="rId5"/>
          <a:stretch>
            <a:fillRect/>
          </a:stretch>
        </p:blipFill>
        <p:spPr>
          <a:xfrm>
            <a:off x="3380110" y="5210268"/>
            <a:ext cx="426757" cy="426757"/>
          </a:xfrm>
          <a:prstGeom prst="rect">
            <a:avLst/>
          </a:prstGeom>
        </p:spPr>
      </p:pic>
      <p:pic>
        <p:nvPicPr>
          <p:cNvPr id="35" name="Рисунок 34">
            <a:extLst>
              <a:ext uri="{FF2B5EF4-FFF2-40B4-BE49-F238E27FC236}">
                <a16:creationId xmlns:a16="http://schemas.microsoft.com/office/drawing/2014/main" id="{7886AD5B-8117-48F9-BF3F-670DB550DB0B}"/>
              </a:ext>
            </a:extLst>
          </p:cNvPr>
          <p:cNvPicPr>
            <a:picLocks noChangeAspect="1"/>
          </p:cNvPicPr>
          <p:nvPr/>
        </p:nvPicPr>
        <p:blipFill>
          <a:blip r:embed="rId5"/>
          <a:stretch>
            <a:fillRect/>
          </a:stretch>
        </p:blipFill>
        <p:spPr>
          <a:xfrm>
            <a:off x="3994990" y="6230469"/>
            <a:ext cx="426757" cy="426757"/>
          </a:xfrm>
          <a:prstGeom prst="rect">
            <a:avLst/>
          </a:prstGeom>
        </p:spPr>
      </p:pic>
      <p:pic>
        <p:nvPicPr>
          <p:cNvPr id="36" name="Рисунок 35">
            <a:extLst>
              <a:ext uri="{FF2B5EF4-FFF2-40B4-BE49-F238E27FC236}">
                <a16:creationId xmlns:a16="http://schemas.microsoft.com/office/drawing/2014/main" id="{A57530AC-69A6-466D-9801-9E71E8A1AE1C}"/>
              </a:ext>
            </a:extLst>
          </p:cNvPr>
          <p:cNvPicPr>
            <a:picLocks noChangeAspect="1"/>
          </p:cNvPicPr>
          <p:nvPr/>
        </p:nvPicPr>
        <p:blipFill>
          <a:blip r:embed="rId5"/>
          <a:stretch>
            <a:fillRect/>
          </a:stretch>
        </p:blipFill>
        <p:spPr>
          <a:xfrm>
            <a:off x="6311338" y="4161397"/>
            <a:ext cx="426757" cy="426757"/>
          </a:xfrm>
          <a:prstGeom prst="rect">
            <a:avLst/>
          </a:prstGeom>
        </p:spPr>
      </p:pic>
      <p:sp>
        <p:nvSpPr>
          <p:cNvPr id="38" name="TextBox 37">
            <a:extLst>
              <a:ext uri="{FF2B5EF4-FFF2-40B4-BE49-F238E27FC236}">
                <a16:creationId xmlns:a16="http://schemas.microsoft.com/office/drawing/2014/main" id="{1907E257-C055-41A2-8E83-1D24C6C4D2A5}"/>
              </a:ext>
            </a:extLst>
          </p:cNvPr>
          <p:cNvSpPr txBox="1"/>
          <p:nvPr/>
        </p:nvSpPr>
        <p:spPr>
          <a:xfrm>
            <a:off x="1618634" y="9567446"/>
            <a:ext cx="3439596" cy="338554"/>
          </a:xfrm>
          <a:prstGeom prst="rect">
            <a:avLst/>
          </a:prstGeom>
          <a:noFill/>
        </p:spPr>
        <p:txBody>
          <a:bodyPr wrap="none" rtlCol="0">
            <a:spAutoFit/>
          </a:bodyPr>
          <a:lstStyle/>
          <a:p>
            <a:r>
              <a:rPr lang="ru-RU" sz="1600" dirty="0">
                <a:latin typeface="Arial" panose="020B0604020202020204" pitchFamily="34" charset="0"/>
                <a:cs typeface="Arial" panose="020B0604020202020204" pitchFamily="34" charset="0"/>
              </a:rPr>
              <a:t>Найди и нажми на золотой слиток</a:t>
            </a:r>
          </a:p>
        </p:txBody>
      </p:sp>
      <p:pic>
        <p:nvPicPr>
          <p:cNvPr id="40" name="Рисунок 39">
            <a:extLst>
              <a:ext uri="{FF2B5EF4-FFF2-40B4-BE49-F238E27FC236}">
                <a16:creationId xmlns:a16="http://schemas.microsoft.com/office/drawing/2014/main" id="{6A653C05-AFF1-4B86-A13E-8D6BA6134D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2955" y="936807"/>
            <a:ext cx="957659" cy="957659"/>
          </a:xfrm>
          <a:prstGeom prst="rect">
            <a:avLst/>
          </a:prstGeom>
        </p:spPr>
      </p:pic>
    </p:spTree>
    <p:extLst>
      <p:ext uri="{BB962C8B-B14F-4D97-AF65-F5344CB8AC3E}">
        <p14:creationId xmlns:p14="http://schemas.microsoft.com/office/powerpoint/2010/main" val="384228662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5" presetClass="exit" presetSubtype="0" fill="hold" nodeType="clickEffect">
                                  <p:stCondLst>
                                    <p:cond delay="0"/>
                                  </p:stCondLst>
                                  <p:childTnLst>
                                    <p:anim calcmode="lin" valueType="num">
                                      <p:cBhvr>
                                        <p:cTn id="6" dur="1000"/>
                                        <p:tgtEl>
                                          <p:spTgt spid="25"/>
                                        </p:tgtEl>
                                        <p:attrNameLst>
                                          <p:attrName>ppt_w</p:attrName>
                                        </p:attrNameLst>
                                      </p:cBhvr>
                                      <p:tavLst>
                                        <p:tav tm="0">
                                          <p:val>
                                            <p:strVal val="ppt_w"/>
                                          </p:val>
                                        </p:tav>
                                        <p:tav tm="100000">
                                          <p:val>
                                            <p:fltVal val="0"/>
                                          </p:val>
                                        </p:tav>
                                      </p:tavLst>
                                    </p:anim>
                                    <p:anim calcmode="lin" valueType="num">
                                      <p:cBhvr>
                                        <p:cTn id="7" dur="1000"/>
                                        <p:tgtEl>
                                          <p:spTgt spid="25"/>
                                        </p:tgtEl>
                                        <p:attrNameLst>
                                          <p:attrName>ppt_h</p:attrName>
                                        </p:attrNameLst>
                                      </p:cBhvr>
                                      <p:tavLst>
                                        <p:tav tm="0">
                                          <p:val>
                                            <p:strVal val="ppt_h"/>
                                          </p:val>
                                        </p:tav>
                                        <p:tav tm="100000">
                                          <p:val>
                                            <p:fltVal val="0"/>
                                          </p:val>
                                        </p:tav>
                                      </p:tavLst>
                                    </p:anim>
                                    <p:anim calcmode="lin" valueType="num">
                                      <p:cBhvr>
                                        <p:cTn id="8" dur="1000"/>
                                        <p:tgtEl>
                                          <p:spTgt spid="25"/>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9" dur="1000"/>
                                        <p:tgtEl>
                                          <p:spTgt spid="25"/>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0"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1" restart="whenNotActive" fill="hold" evtFilter="cancelBubble" nodeType="interactiveSeq">
                <p:stCondLst>
                  <p:cond evt="onClick" delay="0">
                    <p:tgtEl>
                      <p:spTgt spid="18"/>
                    </p:tgtEl>
                  </p:cond>
                </p:stCondLst>
                <p:endSync evt="end" delay="0">
                  <p:rtn val="all"/>
                </p:endSync>
                <p:childTnLst>
                  <p:par>
                    <p:cTn id="12" fill="hold">
                      <p:stCondLst>
                        <p:cond delay="0"/>
                      </p:stCondLst>
                      <p:childTnLst>
                        <p:par>
                          <p:cTn id="13" fill="hold">
                            <p:stCondLst>
                              <p:cond delay="0"/>
                            </p:stCondLst>
                            <p:childTnLst>
                              <p:par>
                                <p:cTn id="14" presetID="15" presetClass="exit" presetSubtype="0" fill="hold" nodeType="clickEffect">
                                  <p:stCondLst>
                                    <p:cond delay="0"/>
                                  </p:stCondLst>
                                  <p:childTnLst>
                                    <p:anim calcmode="lin" valueType="num">
                                      <p:cBhvr>
                                        <p:cTn id="15" dur="1000"/>
                                        <p:tgtEl>
                                          <p:spTgt spid="18"/>
                                        </p:tgtEl>
                                        <p:attrNameLst>
                                          <p:attrName>ppt_w</p:attrName>
                                        </p:attrNameLst>
                                      </p:cBhvr>
                                      <p:tavLst>
                                        <p:tav tm="0">
                                          <p:val>
                                            <p:strVal val="ppt_w"/>
                                          </p:val>
                                        </p:tav>
                                        <p:tav tm="100000">
                                          <p:val>
                                            <p:fltVal val="0"/>
                                          </p:val>
                                        </p:tav>
                                      </p:tavLst>
                                    </p:anim>
                                    <p:anim calcmode="lin" valueType="num">
                                      <p:cBhvr>
                                        <p:cTn id="16" dur="1000"/>
                                        <p:tgtEl>
                                          <p:spTgt spid="18"/>
                                        </p:tgtEl>
                                        <p:attrNameLst>
                                          <p:attrName>ppt_h</p:attrName>
                                        </p:attrNameLst>
                                      </p:cBhvr>
                                      <p:tavLst>
                                        <p:tav tm="0">
                                          <p:val>
                                            <p:strVal val="ppt_h"/>
                                          </p:val>
                                        </p:tav>
                                        <p:tav tm="100000">
                                          <p:val>
                                            <p:fltVal val="0"/>
                                          </p:val>
                                        </p:tav>
                                      </p:tavLst>
                                    </p:anim>
                                    <p:anim calcmode="lin" valueType="num">
                                      <p:cBhvr>
                                        <p:cTn id="17" dur="1000"/>
                                        <p:tgtEl>
                                          <p:spTgt spid="18"/>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8" dur="1000"/>
                                        <p:tgtEl>
                                          <p:spTgt spid="18"/>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9"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33"/>
                    </p:tgtEl>
                  </p:cond>
                </p:stCondLst>
                <p:endSync evt="end" delay="0">
                  <p:rtn val="all"/>
                </p:endSync>
                <p:childTnLst>
                  <p:par>
                    <p:cTn id="21" fill="hold">
                      <p:stCondLst>
                        <p:cond delay="0"/>
                      </p:stCondLst>
                      <p:childTnLst>
                        <p:par>
                          <p:cTn id="22" fill="hold">
                            <p:stCondLst>
                              <p:cond delay="0"/>
                            </p:stCondLst>
                            <p:childTnLst>
                              <p:par>
                                <p:cTn id="23" presetID="15" presetClass="exit" presetSubtype="0" fill="hold" nodeType="clickEffect">
                                  <p:stCondLst>
                                    <p:cond delay="0"/>
                                  </p:stCondLst>
                                  <p:childTnLst>
                                    <p:anim calcmode="lin" valueType="num">
                                      <p:cBhvr>
                                        <p:cTn id="24" dur="1000"/>
                                        <p:tgtEl>
                                          <p:spTgt spid="33"/>
                                        </p:tgtEl>
                                        <p:attrNameLst>
                                          <p:attrName>ppt_w</p:attrName>
                                        </p:attrNameLst>
                                      </p:cBhvr>
                                      <p:tavLst>
                                        <p:tav tm="0">
                                          <p:val>
                                            <p:strVal val="ppt_w"/>
                                          </p:val>
                                        </p:tav>
                                        <p:tav tm="100000">
                                          <p:val>
                                            <p:fltVal val="0"/>
                                          </p:val>
                                        </p:tav>
                                      </p:tavLst>
                                    </p:anim>
                                    <p:anim calcmode="lin" valueType="num">
                                      <p:cBhvr>
                                        <p:cTn id="25" dur="1000"/>
                                        <p:tgtEl>
                                          <p:spTgt spid="33"/>
                                        </p:tgtEl>
                                        <p:attrNameLst>
                                          <p:attrName>ppt_h</p:attrName>
                                        </p:attrNameLst>
                                      </p:cBhvr>
                                      <p:tavLst>
                                        <p:tav tm="0">
                                          <p:val>
                                            <p:strVal val="ppt_h"/>
                                          </p:val>
                                        </p:tav>
                                        <p:tav tm="100000">
                                          <p:val>
                                            <p:fltVal val="0"/>
                                          </p:val>
                                        </p:tav>
                                      </p:tavLst>
                                    </p:anim>
                                    <p:anim calcmode="lin" valueType="num">
                                      <p:cBhvr>
                                        <p:cTn id="26" dur="1000"/>
                                        <p:tgtEl>
                                          <p:spTgt spid="33"/>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7" dur="1000"/>
                                        <p:tgtEl>
                                          <p:spTgt spid="33"/>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8" dur="1" fill="hold">
                                          <p:stCondLst>
                                            <p:cond delay="9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29" restart="whenNotActive" fill="hold" evtFilter="cancelBubble" nodeType="interactiveSeq">
                <p:stCondLst>
                  <p:cond evt="onClick" delay="0">
                    <p:tgtEl>
                      <p:spTgt spid="36"/>
                    </p:tgtEl>
                  </p:cond>
                </p:stCondLst>
                <p:endSync evt="end" delay="0">
                  <p:rtn val="all"/>
                </p:endSync>
                <p:childTnLst>
                  <p:par>
                    <p:cTn id="30" fill="hold">
                      <p:stCondLst>
                        <p:cond delay="0"/>
                      </p:stCondLst>
                      <p:childTnLst>
                        <p:par>
                          <p:cTn id="31" fill="hold">
                            <p:stCondLst>
                              <p:cond delay="0"/>
                            </p:stCondLst>
                            <p:childTnLst>
                              <p:par>
                                <p:cTn id="32" presetID="15" presetClass="exit" presetSubtype="0" fill="hold" nodeType="clickEffect">
                                  <p:stCondLst>
                                    <p:cond delay="0"/>
                                  </p:stCondLst>
                                  <p:childTnLst>
                                    <p:anim calcmode="lin" valueType="num">
                                      <p:cBhvr>
                                        <p:cTn id="33" dur="1000"/>
                                        <p:tgtEl>
                                          <p:spTgt spid="36"/>
                                        </p:tgtEl>
                                        <p:attrNameLst>
                                          <p:attrName>ppt_w</p:attrName>
                                        </p:attrNameLst>
                                      </p:cBhvr>
                                      <p:tavLst>
                                        <p:tav tm="0">
                                          <p:val>
                                            <p:strVal val="ppt_w"/>
                                          </p:val>
                                        </p:tav>
                                        <p:tav tm="100000">
                                          <p:val>
                                            <p:fltVal val="0"/>
                                          </p:val>
                                        </p:tav>
                                      </p:tavLst>
                                    </p:anim>
                                    <p:anim calcmode="lin" valueType="num">
                                      <p:cBhvr>
                                        <p:cTn id="34" dur="1000"/>
                                        <p:tgtEl>
                                          <p:spTgt spid="36"/>
                                        </p:tgtEl>
                                        <p:attrNameLst>
                                          <p:attrName>ppt_h</p:attrName>
                                        </p:attrNameLst>
                                      </p:cBhvr>
                                      <p:tavLst>
                                        <p:tav tm="0">
                                          <p:val>
                                            <p:strVal val="ppt_h"/>
                                          </p:val>
                                        </p:tav>
                                        <p:tav tm="100000">
                                          <p:val>
                                            <p:fltVal val="0"/>
                                          </p:val>
                                        </p:tav>
                                      </p:tavLst>
                                    </p:anim>
                                    <p:anim calcmode="lin" valueType="num">
                                      <p:cBhvr>
                                        <p:cTn id="35" dur="1000"/>
                                        <p:tgtEl>
                                          <p:spTgt spid="36"/>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6" dur="1000"/>
                                        <p:tgtEl>
                                          <p:spTgt spid="36"/>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7" dur="1" fill="hold">
                                          <p:stCondLst>
                                            <p:cond delay="9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38" restart="whenNotActive" fill="hold" evtFilter="cancelBubble" nodeType="interactiveSeq">
                <p:stCondLst>
                  <p:cond evt="onClick" delay="0">
                    <p:tgtEl>
                      <p:spTgt spid="34"/>
                    </p:tgtEl>
                  </p:cond>
                </p:stCondLst>
                <p:endSync evt="end" delay="0">
                  <p:rtn val="all"/>
                </p:endSync>
                <p:childTnLst>
                  <p:par>
                    <p:cTn id="39" fill="hold">
                      <p:stCondLst>
                        <p:cond delay="0"/>
                      </p:stCondLst>
                      <p:childTnLst>
                        <p:par>
                          <p:cTn id="40" fill="hold">
                            <p:stCondLst>
                              <p:cond delay="0"/>
                            </p:stCondLst>
                            <p:childTnLst>
                              <p:par>
                                <p:cTn id="41" presetID="15" presetClass="exit" presetSubtype="0" fill="hold" nodeType="clickEffect">
                                  <p:stCondLst>
                                    <p:cond delay="0"/>
                                  </p:stCondLst>
                                  <p:childTnLst>
                                    <p:anim calcmode="lin" valueType="num">
                                      <p:cBhvr>
                                        <p:cTn id="42" dur="1000"/>
                                        <p:tgtEl>
                                          <p:spTgt spid="34"/>
                                        </p:tgtEl>
                                        <p:attrNameLst>
                                          <p:attrName>ppt_w</p:attrName>
                                        </p:attrNameLst>
                                      </p:cBhvr>
                                      <p:tavLst>
                                        <p:tav tm="0">
                                          <p:val>
                                            <p:strVal val="ppt_w"/>
                                          </p:val>
                                        </p:tav>
                                        <p:tav tm="100000">
                                          <p:val>
                                            <p:fltVal val="0"/>
                                          </p:val>
                                        </p:tav>
                                      </p:tavLst>
                                    </p:anim>
                                    <p:anim calcmode="lin" valueType="num">
                                      <p:cBhvr>
                                        <p:cTn id="43" dur="1000"/>
                                        <p:tgtEl>
                                          <p:spTgt spid="34"/>
                                        </p:tgtEl>
                                        <p:attrNameLst>
                                          <p:attrName>ppt_h</p:attrName>
                                        </p:attrNameLst>
                                      </p:cBhvr>
                                      <p:tavLst>
                                        <p:tav tm="0">
                                          <p:val>
                                            <p:strVal val="ppt_h"/>
                                          </p:val>
                                        </p:tav>
                                        <p:tav tm="100000">
                                          <p:val>
                                            <p:fltVal val="0"/>
                                          </p:val>
                                        </p:tav>
                                      </p:tavLst>
                                    </p:anim>
                                    <p:anim calcmode="lin" valueType="num">
                                      <p:cBhvr>
                                        <p:cTn id="44" dur="1000"/>
                                        <p:tgtEl>
                                          <p:spTgt spid="34"/>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45" dur="1000"/>
                                        <p:tgtEl>
                                          <p:spTgt spid="34"/>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46" dur="1" fill="hold">
                                          <p:stCondLst>
                                            <p:cond delay="9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47" restart="whenNotActive" fill="hold" evtFilter="cancelBubble" nodeType="interactiveSeq">
                <p:stCondLst>
                  <p:cond evt="onClick" delay="0">
                    <p:tgtEl>
                      <p:spTgt spid="17"/>
                    </p:tgtEl>
                  </p:cond>
                </p:stCondLst>
                <p:endSync evt="end" delay="0">
                  <p:rtn val="all"/>
                </p:endSync>
                <p:childTnLst>
                  <p:par>
                    <p:cTn id="48" fill="hold">
                      <p:stCondLst>
                        <p:cond delay="0"/>
                      </p:stCondLst>
                      <p:childTnLst>
                        <p:par>
                          <p:cTn id="49" fill="hold">
                            <p:stCondLst>
                              <p:cond delay="0"/>
                            </p:stCondLst>
                            <p:childTnLst>
                              <p:par>
                                <p:cTn id="50" presetID="15" presetClass="exit" presetSubtype="0" fill="hold" nodeType="clickEffect">
                                  <p:stCondLst>
                                    <p:cond delay="0"/>
                                  </p:stCondLst>
                                  <p:childTnLst>
                                    <p:anim calcmode="lin" valueType="num">
                                      <p:cBhvr>
                                        <p:cTn id="51" dur="1000"/>
                                        <p:tgtEl>
                                          <p:spTgt spid="17"/>
                                        </p:tgtEl>
                                        <p:attrNameLst>
                                          <p:attrName>ppt_w</p:attrName>
                                        </p:attrNameLst>
                                      </p:cBhvr>
                                      <p:tavLst>
                                        <p:tav tm="0">
                                          <p:val>
                                            <p:strVal val="ppt_w"/>
                                          </p:val>
                                        </p:tav>
                                        <p:tav tm="100000">
                                          <p:val>
                                            <p:fltVal val="0"/>
                                          </p:val>
                                        </p:tav>
                                      </p:tavLst>
                                    </p:anim>
                                    <p:anim calcmode="lin" valueType="num">
                                      <p:cBhvr>
                                        <p:cTn id="52" dur="1000"/>
                                        <p:tgtEl>
                                          <p:spTgt spid="17"/>
                                        </p:tgtEl>
                                        <p:attrNameLst>
                                          <p:attrName>ppt_h</p:attrName>
                                        </p:attrNameLst>
                                      </p:cBhvr>
                                      <p:tavLst>
                                        <p:tav tm="0">
                                          <p:val>
                                            <p:strVal val="ppt_h"/>
                                          </p:val>
                                        </p:tav>
                                        <p:tav tm="100000">
                                          <p:val>
                                            <p:fltVal val="0"/>
                                          </p:val>
                                        </p:tav>
                                      </p:tavLst>
                                    </p:anim>
                                    <p:anim calcmode="lin" valueType="num">
                                      <p:cBhvr>
                                        <p:cTn id="53" dur="1000"/>
                                        <p:tgtEl>
                                          <p:spTgt spid="17"/>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54" dur="1000"/>
                                        <p:tgtEl>
                                          <p:spTgt spid="17"/>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55"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56" restart="whenNotActive" fill="hold" evtFilter="cancelBubble" nodeType="interactiveSeq">
                <p:stCondLst>
                  <p:cond evt="onClick" delay="0">
                    <p:tgtEl>
                      <p:spTgt spid="35"/>
                    </p:tgtEl>
                  </p:cond>
                </p:stCondLst>
                <p:endSync evt="end" delay="0">
                  <p:rtn val="all"/>
                </p:endSync>
                <p:childTnLst>
                  <p:par>
                    <p:cTn id="57" fill="hold">
                      <p:stCondLst>
                        <p:cond delay="0"/>
                      </p:stCondLst>
                      <p:childTnLst>
                        <p:par>
                          <p:cTn id="58" fill="hold">
                            <p:stCondLst>
                              <p:cond delay="0"/>
                            </p:stCondLst>
                            <p:childTnLst>
                              <p:par>
                                <p:cTn id="59" presetID="15" presetClass="exit" presetSubtype="0" fill="hold" nodeType="clickEffect">
                                  <p:stCondLst>
                                    <p:cond delay="0"/>
                                  </p:stCondLst>
                                  <p:childTnLst>
                                    <p:anim calcmode="lin" valueType="num">
                                      <p:cBhvr>
                                        <p:cTn id="60" dur="1000"/>
                                        <p:tgtEl>
                                          <p:spTgt spid="35"/>
                                        </p:tgtEl>
                                        <p:attrNameLst>
                                          <p:attrName>ppt_w</p:attrName>
                                        </p:attrNameLst>
                                      </p:cBhvr>
                                      <p:tavLst>
                                        <p:tav tm="0">
                                          <p:val>
                                            <p:strVal val="ppt_w"/>
                                          </p:val>
                                        </p:tav>
                                        <p:tav tm="100000">
                                          <p:val>
                                            <p:fltVal val="0"/>
                                          </p:val>
                                        </p:tav>
                                      </p:tavLst>
                                    </p:anim>
                                    <p:anim calcmode="lin" valueType="num">
                                      <p:cBhvr>
                                        <p:cTn id="61" dur="1000"/>
                                        <p:tgtEl>
                                          <p:spTgt spid="35"/>
                                        </p:tgtEl>
                                        <p:attrNameLst>
                                          <p:attrName>ppt_h</p:attrName>
                                        </p:attrNameLst>
                                      </p:cBhvr>
                                      <p:tavLst>
                                        <p:tav tm="0">
                                          <p:val>
                                            <p:strVal val="ppt_h"/>
                                          </p:val>
                                        </p:tav>
                                        <p:tav tm="100000">
                                          <p:val>
                                            <p:fltVal val="0"/>
                                          </p:val>
                                        </p:tav>
                                      </p:tavLst>
                                    </p:anim>
                                    <p:anim calcmode="lin" valueType="num">
                                      <p:cBhvr>
                                        <p:cTn id="62" dur="1000"/>
                                        <p:tgtEl>
                                          <p:spTgt spid="35"/>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63" dur="1000"/>
                                        <p:tgtEl>
                                          <p:spTgt spid="35"/>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64" dur="1" fill="hold">
                                          <p:stCondLst>
                                            <p:cond delay="9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65" restart="whenNotActive" fill="hold" evtFilter="cancelBubble" nodeType="interactiveSeq">
                <p:stCondLst>
                  <p:cond evt="onClick" delay="0">
                    <p:tgtEl>
                      <p:spTgt spid="32"/>
                    </p:tgtEl>
                  </p:cond>
                </p:stCondLst>
                <p:endSync evt="end" delay="0">
                  <p:rtn val="all"/>
                </p:endSync>
                <p:childTnLst>
                  <p:par>
                    <p:cTn id="66" fill="hold">
                      <p:stCondLst>
                        <p:cond delay="0"/>
                      </p:stCondLst>
                      <p:childTnLst>
                        <p:par>
                          <p:cTn id="67" fill="hold">
                            <p:stCondLst>
                              <p:cond delay="0"/>
                            </p:stCondLst>
                            <p:childTnLst>
                              <p:par>
                                <p:cTn id="68" presetID="15" presetClass="exit" presetSubtype="0" fill="hold" nodeType="clickEffect">
                                  <p:stCondLst>
                                    <p:cond delay="0"/>
                                  </p:stCondLst>
                                  <p:childTnLst>
                                    <p:anim calcmode="lin" valueType="num">
                                      <p:cBhvr>
                                        <p:cTn id="69" dur="1000"/>
                                        <p:tgtEl>
                                          <p:spTgt spid="32"/>
                                        </p:tgtEl>
                                        <p:attrNameLst>
                                          <p:attrName>ppt_w</p:attrName>
                                        </p:attrNameLst>
                                      </p:cBhvr>
                                      <p:tavLst>
                                        <p:tav tm="0">
                                          <p:val>
                                            <p:strVal val="ppt_w"/>
                                          </p:val>
                                        </p:tav>
                                        <p:tav tm="100000">
                                          <p:val>
                                            <p:fltVal val="0"/>
                                          </p:val>
                                        </p:tav>
                                      </p:tavLst>
                                    </p:anim>
                                    <p:anim calcmode="lin" valueType="num">
                                      <p:cBhvr>
                                        <p:cTn id="70" dur="1000"/>
                                        <p:tgtEl>
                                          <p:spTgt spid="32"/>
                                        </p:tgtEl>
                                        <p:attrNameLst>
                                          <p:attrName>ppt_h</p:attrName>
                                        </p:attrNameLst>
                                      </p:cBhvr>
                                      <p:tavLst>
                                        <p:tav tm="0">
                                          <p:val>
                                            <p:strVal val="ppt_h"/>
                                          </p:val>
                                        </p:tav>
                                        <p:tav tm="100000">
                                          <p:val>
                                            <p:fltVal val="0"/>
                                          </p:val>
                                        </p:tav>
                                      </p:tavLst>
                                    </p:anim>
                                    <p:anim calcmode="lin" valueType="num">
                                      <p:cBhvr>
                                        <p:cTn id="71" dur="1000"/>
                                        <p:tgtEl>
                                          <p:spTgt spid="3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72" dur="1000"/>
                                        <p:tgtEl>
                                          <p:spTgt spid="3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73" dur="1" fill="hold">
                                          <p:stCondLst>
                                            <p:cond delay="9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74" restart="whenNotActive" fill="hold" evtFilter="cancelBubble" nodeType="interactiveSeq">
                <p:stCondLst>
                  <p:cond evt="onClick" delay="0">
                    <p:tgtEl>
                      <p:spTgt spid="16"/>
                    </p:tgtEl>
                  </p:cond>
                </p:stCondLst>
                <p:endSync evt="end" delay="0">
                  <p:rtn val="all"/>
                </p:endSync>
                <p:childTnLst>
                  <p:par>
                    <p:cTn id="75" fill="hold">
                      <p:stCondLst>
                        <p:cond delay="0"/>
                      </p:stCondLst>
                      <p:childTnLst>
                        <p:par>
                          <p:cTn id="76" fill="hold">
                            <p:stCondLst>
                              <p:cond delay="0"/>
                            </p:stCondLst>
                            <p:childTnLst>
                              <p:par>
                                <p:cTn id="77" presetID="15" presetClass="exit" presetSubtype="0" fill="hold" nodeType="clickEffect">
                                  <p:stCondLst>
                                    <p:cond delay="0"/>
                                  </p:stCondLst>
                                  <p:childTnLst>
                                    <p:anim calcmode="lin" valueType="num">
                                      <p:cBhvr>
                                        <p:cTn id="78" dur="1000"/>
                                        <p:tgtEl>
                                          <p:spTgt spid="16"/>
                                        </p:tgtEl>
                                        <p:attrNameLst>
                                          <p:attrName>ppt_w</p:attrName>
                                        </p:attrNameLst>
                                      </p:cBhvr>
                                      <p:tavLst>
                                        <p:tav tm="0">
                                          <p:val>
                                            <p:strVal val="ppt_w"/>
                                          </p:val>
                                        </p:tav>
                                        <p:tav tm="100000">
                                          <p:val>
                                            <p:fltVal val="0"/>
                                          </p:val>
                                        </p:tav>
                                      </p:tavLst>
                                    </p:anim>
                                    <p:anim calcmode="lin" valueType="num">
                                      <p:cBhvr>
                                        <p:cTn id="79" dur="1000"/>
                                        <p:tgtEl>
                                          <p:spTgt spid="16"/>
                                        </p:tgtEl>
                                        <p:attrNameLst>
                                          <p:attrName>ppt_h</p:attrName>
                                        </p:attrNameLst>
                                      </p:cBhvr>
                                      <p:tavLst>
                                        <p:tav tm="0">
                                          <p:val>
                                            <p:strVal val="ppt_h"/>
                                          </p:val>
                                        </p:tav>
                                        <p:tav tm="100000">
                                          <p:val>
                                            <p:fltVal val="0"/>
                                          </p:val>
                                        </p:tav>
                                      </p:tavLst>
                                    </p:anim>
                                    <p:anim calcmode="lin" valueType="num">
                                      <p:cBhvr>
                                        <p:cTn id="80" dur="1000"/>
                                        <p:tgtEl>
                                          <p:spTgt spid="16"/>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81" dur="1000"/>
                                        <p:tgtEl>
                                          <p:spTgt spid="16"/>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82"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3" restart="whenNotActive" fill="hold" evtFilter="cancelBubble" nodeType="interactiveSeq">
                <p:stCondLst>
                  <p:cond evt="onClick" delay="0">
                    <p:tgtEl>
                      <p:spTgt spid="23"/>
                    </p:tgtEl>
                  </p:cond>
                </p:stCondLst>
                <p:endSync evt="end" delay="0">
                  <p:rtn val="all"/>
                </p:endSync>
                <p:childTnLst>
                  <p:par>
                    <p:cTn id="84" fill="hold">
                      <p:stCondLst>
                        <p:cond delay="0"/>
                      </p:stCondLst>
                      <p:childTnLst>
                        <p:par>
                          <p:cTn id="85" fill="hold">
                            <p:stCondLst>
                              <p:cond delay="0"/>
                            </p:stCondLst>
                            <p:childTnLst>
                              <p:par>
                                <p:cTn id="86" presetID="15" presetClass="exit" presetSubtype="0" fill="hold" nodeType="clickEffect">
                                  <p:stCondLst>
                                    <p:cond delay="0"/>
                                  </p:stCondLst>
                                  <p:childTnLst>
                                    <p:anim calcmode="lin" valueType="num">
                                      <p:cBhvr>
                                        <p:cTn id="87" dur="1000"/>
                                        <p:tgtEl>
                                          <p:spTgt spid="23"/>
                                        </p:tgtEl>
                                        <p:attrNameLst>
                                          <p:attrName>ppt_w</p:attrName>
                                        </p:attrNameLst>
                                      </p:cBhvr>
                                      <p:tavLst>
                                        <p:tav tm="0">
                                          <p:val>
                                            <p:strVal val="ppt_w"/>
                                          </p:val>
                                        </p:tav>
                                        <p:tav tm="100000">
                                          <p:val>
                                            <p:fltVal val="0"/>
                                          </p:val>
                                        </p:tav>
                                      </p:tavLst>
                                    </p:anim>
                                    <p:anim calcmode="lin" valueType="num">
                                      <p:cBhvr>
                                        <p:cTn id="88" dur="1000"/>
                                        <p:tgtEl>
                                          <p:spTgt spid="23"/>
                                        </p:tgtEl>
                                        <p:attrNameLst>
                                          <p:attrName>ppt_h</p:attrName>
                                        </p:attrNameLst>
                                      </p:cBhvr>
                                      <p:tavLst>
                                        <p:tav tm="0">
                                          <p:val>
                                            <p:strVal val="ppt_h"/>
                                          </p:val>
                                        </p:tav>
                                        <p:tav tm="100000">
                                          <p:val>
                                            <p:fltVal val="0"/>
                                          </p:val>
                                        </p:tav>
                                      </p:tavLst>
                                    </p:anim>
                                    <p:anim calcmode="lin" valueType="num">
                                      <p:cBhvr>
                                        <p:cTn id="89" dur="1000"/>
                                        <p:tgtEl>
                                          <p:spTgt spid="23"/>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90" dur="1000"/>
                                        <p:tgtEl>
                                          <p:spTgt spid="23"/>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91"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41048B-8FD7-4AE1-87D6-0427FF455EFE}"/>
              </a:ext>
            </a:extLst>
          </p:cNvPr>
          <p:cNvSpPr txBox="1"/>
          <p:nvPr/>
        </p:nvSpPr>
        <p:spPr>
          <a:xfrm>
            <a:off x="1734671" y="1653988"/>
            <a:ext cx="3885231" cy="338554"/>
          </a:xfrm>
          <a:prstGeom prst="rect">
            <a:avLst/>
          </a:prstGeom>
          <a:noFill/>
        </p:spPr>
        <p:txBody>
          <a:bodyPr wrap="none" rtlCol="0">
            <a:spAutoFit/>
          </a:bodyPr>
          <a:lstStyle/>
          <a:p>
            <a:r>
              <a:rPr lang="ru-RU" sz="1600" b="1" dirty="0">
                <a:solidFill>
                  <a:srgbClr val="FF0000"/>
                </a:solidFill>
                <a:latin typeface="Arial" panose="020B0604020202020204" pitchFamily="34" charset="0"/>
                <a:cs typeface="Arial" panose="020B0604020202020204" pitchFamily="34" charset="0"/>
              </a:rPr>
              <a:t>Вопросы для обсуждения с детьми </a:t>
            </a:r>
          </a:p>
        </p:txBody>
      </p:sp>
      <p:sp>
        <p:nvSpPr>
          <p:cNvPr id="4" name="TextBox 3">
            <a:extLst>
              <a:ext uri="{FF2B5EF4-FFF2-40B4-BE49-F238E27FC236}">
                <a16:creationId xmlns:a16="http://schemas.microsoft.com/office/drawing/2014/main" id="{20E073A8-1B70-47A8-B19E-105E5A806CF1}"/>
              </a:ext>
            </a:extLst>
          </p:cNvPr>
          <p:cNvSpPr txBox="1"/>
          <p:nvPr/>
        </p:nvSpPr>
        <p:spPr>
          <a:xfrm>
            <a:off x="578223" y="2756647"/>
            <a:ext cx="5997388" cy="1815882"/>
          </a:xfrm>
          <a:prstGeom prst="rect">
            <a:avLst/>
          </a:prstGeom>
          <a:noFill/>
        </p:spPr>
        <p:txBody>
          <a:bodyPr wrap="square" rtlCol="0">
            <a:spAutoFit/>
          </a:bodyPr>
          <a:lstStyle/>
          <a:p>
            <a:pPr marL="342900" indent="-342900">
              <a:buAutoNum type="arabicPeriod"/>
            </a:pPr>
            <a:r>
              <a:rPr lang="ru-RU" sz="1400" dirty="0">
                <a:latin typeface="Arial" panose="020B0604020202020204" pitchFamily="34" charset="0"/>
                <a:cs typeface="Arial" panose="020B0604020202020204" pitchFamily="34" charset="0"/>
              </a:rPr>
              <a:t>Как называлась «золотая речка»</a:t>
            </a:r>
          </a:p>
          <a:p>
            <a:pPr marL="342900" indent="-342900">
              <a:buAutoNum type="arabicPeriod"/>
            </a:pPr>
            <a:r>
              <a:rPr lang="ru-RU" sz="1400" dirty="0">
                <a:latin typeface="Arial" panose="020B0604020202020204" pitchFamily="34" charset="0"/>
                <a:cs typeface="Arial" panose="020B0604020202020204" pitchFamily="34" charset="0"/>
              </a:rPr>
              <a:t>Как называлась река до того, как ее стали называть </a:t>
            </a:r>
            <a:r>
              <a:rPr lang="ru-RU" sz="1400" dirty="0" err="1">
                <a:latin typeface="Arial" panose="020B0604020202020204" pitchFamily="34" charset="0"/>
                <a:cs typeface="Arial" panose="020B0604020202020204" pitchFamily="34" charset="0"/>
              </a:rPr>
              <a:t>Мельковка</a:t>
            </a:r>
            <a:r>
              <a:rPr lang="ru-RU" sz="1400" dirty="0">
                <a:latin typeface="Arial" panose="020B0604020202020204" pitchFamily="34" charset="0"/>
                <a:cs typeface="Arial" panose="020B0604020202020204" pitchFamily="34" charset="0"/>
              </a:rPr>
              <a:t>?</a:t>
            </a:r>
          </a:p>
          <a:p>
            <a:pPr marL="342900" indent="-342900">
              <a:buAutoNum type="arabicPeriod"/>
            </a:pPr>
            <a:r>
              <a:rPr lang="ru-RU" sz="1400" dirty="0">
                <a:latin typeface="Arial" panose="020B0604020202020204" pitchFamily="34" charset="0"/>
                <a:cs typeface="Arial" panose="020B0604020202020204" pitchFamily="34" charset="0"/>
              </a:rPr>
              <a:t>Как называется рассказ, где правда встречается с волшебством?</a:t>
            </a:r>
          </a:p>
          <a:p>
            <a:pPr marL="342900" indent="-342900">
              <a:buAutoNum type="arabicPeriod"/>
            </a:pPr>
            <a:r>
              <a:rPr lang="ru-RU" sz="1400" dirty="0">
                <a:latin typeface="Arial" panose="020B0604020202020204" pitchFamily="34" charset="0"/>
                <a:cs typeface="Arial" panose="020B0604020202020204" pitchFamily="34" charset="0"/>
              </a:rPr>
              <a:t>Течет, течет-не вытечет , бежит, бежит-не выбежит.</a:t>
            </a:r>
          </a:p>
          <a:p>
            <a:pPr marL="342900" indent="-342900">
              <a:buAutoNum type="arabicPeriod"/>
            </a:pPr>
            <a:r>
              <a:rPr lang="ru-RU" sz="1400" dirty="0">
                <a:latin typeface="Arial" panose="020B0604020202020204" pitchFamily="34" charset="0"/>
                <a:cs typeface="Arial" panose="020B0604020202020204" pitchFamily="34" charset="0"/>
              </a:rPr>
              <a:t>Как называется здание </a:t>
            </a:r>
            <a:r>
              <a:rPr lang="ru-RU" sz="1400" dirty="0" err="1">
                <a:latin typeface="Arial" panose="020B0604020202020204" pitchFamily="34" charset="0"/>
                <a:cs typeface="Arial" panose="020B0604020202020204" pitchFamily="34" charset="0"/>
              </a:rPr>
              <a:t>Уралтрансмаш</a:t>
            </a:r>
            <a:r>
              <a:rPr lang="ru-RU" sz="1400" dirty="0">
                <a:latin typeface="Arial" panose="020B0604020202020204" pitchFamily="34" charset="0"/>
                <a:cs typeface="Arial" panose="020B0604020202020204" pitchFamily="34" charset="0"/>
              </a:rPr>
              <a:t>?</a:t>
            </a:r>
          </a:p>
          <a:p>
            <a:pPr marL="342900" indent="-342900">
              <a:buAutoNum type="arabicPeriod"/>
            </a:pPr>
            <a:endParaRPr lang="ru-RU" sz="1400" dirty="0">
              <a:latin typeface="Arial" panose="020B0604020202020204" pitchFamily="34" charset="0"/>
              <a:cs typeface="Arial" panose="020B0604020202020204" pitchFamily="34" charset="0"/>
            </a:endParaRPr>
          </a:p>
          <a:p>
            <a:r>
              <a:rPr lang="ru-RU" sz="1400" b="1" dirty="0">
                <a:latin typeface="Arial" panose="020B0604020202020204" pitchFamily="34" charset="0"/>
                <a:cs typeface="Arial" panose="020B0604020202020204" pitchFamily="34" charset="0"/>
              </a:rPr>
              <a:t>На 9 слайде нашей презентации вы сможете найти ответы на вопросы в интересной игровой форме!</a:t>
            </a:r>
          </a:p>
        </p:txBody>
      </p:sp>
    </p:spTree>
    <p:extLst>
      <p:ext uri="{BB962C8B-B14F-4D97-AF65-F5344CB8AC3E}">
        <p14:creationId xmlns:p14="http://schemas.microsoft.com/office/powerpoint/2010/main" val="4136022614"/>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764</TotalTime>
  <Words>1426</Words>
  <Application>Microsoft Office PowerPoint</Application>
  <PresentationFormat>Лист A4 (210x297 мм)</PresentationFormat>
  <Paragraphs>204</Paragraphs>
  <Slides>12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ДС 588</cp:lastModifiedBy>
  <cp:revision>56</cp:revision>
  <dcterms:created xsi:type="dcterms:W3CDTF">2026-03-14T15:12:50Z</dcterms:created>
  <dcterms:modified xsi:type="dcterms:W3CDTF">2026-04-02T15:28:50Z</dcterms:modified>
</cp:coreProperties>
</file>