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7" r:id="rId9"/>
    <p:sldId id="263" r:id="rId10"/>
    <p:sldId id="264" r:id="rId11"/>
    <p:sldId id="265" r:id="rId12"/>
    <p:sldId id="268" r:id="rId13"/>
    <p:sldId id="269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3EA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87E26-DC49-4127-A215-3B546C6DD26B}" type="datetimeFigureOut">
              <a:rPr lang="ru-RU" smtClean="0"/>
              <a:t>20.02.2026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8E6BF-73D0-4419-8874-5D0CF83F5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33592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87E26-DC49-4127-A215-3B546C6DD26B}" type="datetimeFigureOut">
              <a:rPr lang="ru-RU" smtClean="0"/>
              <a:t>20.02.2026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8E6BF-73D0-4419-8874-5D0CF83F5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18597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87E26-DC49-4127-A215-3B546C6DD26B}" type="datetimeFigureOut">
              <a:rPr lang="ru-RU" smtClean="0"/>
              <a:t>20.02.2026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8E6BF-73D0-4419-8874-5D0CF83F5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3089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87E26-DC49-4127-A215-3B546C6DD26B}" type="datetimeFigureOut">
              <a:rPr lang="ru-RU" smtClean="0"/>
              <a:t>20.02.2026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8E6BF-73D0-4419-8874-5D0CF83F5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40904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87E26-DC49-4127-A215-3B546C6DD26B}" type="datetimeFigureOut">
              <a:rPr lang="ru-RU" smtClean="0"/>
              <a:t>20.02.2026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8E6BF-73D0-4419-8874-5D0CF83F5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8812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87E26-DC49-4127-A215-3B546C6DD26B}" type="datetimeFigureOut">
              <a:rPr lang="ru-RU" smtClean="0"/>
              <a:t>20.02.2026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8E6BF-73D0-4419-8874-5D0CF83F5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1875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87E26-DC49-4127-A215-3B546C6DD26B}" type="datetimeFigureOut">
              <a:rPr lang="ru-RU" smtClean="0"/>
              <a:t>20.02.2026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8E6BF-73D0-4419-8874-5D0CF83F5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62224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87E26-DC49-4127-A215-3B546C6DD26B}" type="datetimeFigureOut">
              <a:rPr lang="ru-RU" smtClean="0"/>
              <a:t>20.02.2026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8E6BF-73D0-4419-8874-5D0CF83F5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60868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87E26-DC49-4127-A215-3B546C6DD26B}" type="datetimeFigureOut">
              <a:rPr lang="ru-RU" smtClean="0"/>
              <a:t>20.02.2026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8E6BF-73D0-4419-8874-5D0CF83F5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467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87E26-DC49-4127-A215-3B546C6DD26B}" type="datetimeFigureOut">
              <a:rPr lang="ru-RU" smtClean="0"/>
              <a:t>20.02.2026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8E6BF-73D0-4419-8874-5D0CF83F5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30335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87E26-DC49-4127-A215-3B546C6DD26B}" type="datetimeFigureOut">
              <a:rPr lang="ru-RU" smtClean="0"/>
              <a:t>20.02.2026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8E6BF-73D0-4419-8874-5D0CF83F5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7950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3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C87E26-DC49-4127-A215-3B546C6DD26B}" type="datetimeFigureOut">
              <a:rPr lang="ru-RU" smtClean="0"/>
              <a:t>20.02.2026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18E6BF-73D0-4419-8874-5D0CF83F5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9266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41158" y="0"/>
            <a:ext cx="11662610" cy="23876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</a:t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«Мир сказок Александра Сергеевича Пушкина»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641" y="2577630"/>
            <a:ext cx="11293642" cy="3136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1515977" y="5713862"/>
            <a:ext cx="951296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Старшая группа №9</a:t>
            </a:r>
          </a:p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Сухачева Алена Александровна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7512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ИКТ 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Просмотр сказок А. С. Пушкина: 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«Сказка о рыбаке и рыбке»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«Сказка о мертвой царевне и семи богатырях»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303490" y="2304445"/>
            <a:ext cx="3260955" cy="4351338"/>
          </a:xfrm>
          <a:prstGeom prst="rect">
            <a:avLst/>
          </a:prstGeom>
          <a:ln w="76200">
            <a:solidFill>
              <a:schemeClr val="bg1"/>
            </a:solidFill>
          </a:ln>
        </p:spPr>
      </p:pic>
      <p:pic>
        <p:nvPicPr>
          <p:cNvPr id="3074" name="Picture 2" descr="https://sun9-84.userapi.com/s/v1/ig2/4TCAm5kmV7WmNFvW2D0Jmm2XpKJk81g6h9PnuJCprm_8UiYHvVexs9DYCpsfkYKTHgRVUxOJqEXDuNr2_crnWtd9.jpg?quality=95&amp;as=32x43,48x64,72x96,108x144,160x213,240x320,360x480,480x640,540x720,640x854,720x960,1080x1441,1280x1708,1440x1921,1919x2560&amp;from=bu&amp;cs=1280x0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6487" y="2304445"/>
            <a:ext cx="3260955" cy="4351338"/>
          </a:xfrm>
          <a:prstGeom prst="rect">
            <a:avLst/>
          </a:prstGeom>
          <a:noFill/>
          <a:ln w="762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0669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коллективной 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«Сказочный вернисаж»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42439" y="1825625"/>
            <a:ext cx="3260955" cy="4351338"/>
          </a:xfrm>
          <a:prstGeom prst="rect">
            <a:avLst/>
          </a:prstGeom>
          <a:ln w="76200">
            <a:solidFill>
              <a:schemeClr val="bg1"/>
            </a:solidFill>
          </a:ln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8688606" y="1825625"/>
            <a:ext cx="3260955" cy="4351338"/>
          </a:xfrm>
          <a:prstGeom prst="rect">
            <a:avLst/>
          </a:prstGeom>
          <a:ln w="76200">
            <a:solidFill>
              <a:schemeClr val="bg1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65428" y="2328365"/>
            <a:ext cx="4461144" cy="3345858"/>
          </a:xfrm>
          <a:prstGeom prst="rect">
            <a:avLst/>
          </a:prstGeom>
          <a:ln w="762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30680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Выставка «Мир сказок А. С. Пушкина»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41095" y="1578393"/>
            <a:ext cx="8309810" cy="4847891"/>
          </a:xfrm>
          <a:prstGeom prst="rect">
            <a:avLst/>
          </a:prstGeom>
          <a:ln w="762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642984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2926" y="192505"/>
            <a:ext cx="11839074" cy="6665494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Подводя итоги проекта «В мире сказок А.С. Пушкина», можно сделать следующие </a:t>
            </a:r>
            <a:r>
              <a:rPr lang="ru-RU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выводы:</a:t>
            </a:r>
          </a:p>
          <a:p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познакомились с произведениями великого поэта, узнали их героев и сюжеты.</a:t>
            </a:r>
          </a:p>
          <a:p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Значительно обогатился словарный запас дошкольников: в активную речь вошли устаревшие слова (</a:t>
            </a:r>
            <a:r>
              <a:rPr lang="ru-RU" sz="3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светлица, терем, пряжа, молвить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дети научились понимать их значение и уместно использовать.</a:t>
            </a:r>
          </a:p>
          <a:p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Развилась связная речь: ребята стали увереннее пересказывать небольшие отрывки, передавать интонацию и характер героев.</a:t>
            </a:r>
          </a:p>
          <a:p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научились отражать свои впечатления от прочитанного в творческих работах (рисунках, поделках, придумывании собственных историй).</a:t>
            </a:r>
          </a:p>
          <a:p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сформировался устойчивый интерес к художественному слову, бережное отношение к книге и желание знакомиться с новыми произведениями.</a:t>
            </a:r>
          </a:p>
          <a:p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образом, проект полностью достиг своей цели: через знакомство со сказками А.С. Пушкина были созданы условия для речевого развития дошкольников.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183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65220"/>
            <a:ext cx="12192000" cy="6392779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«Мир сказок Александра Сергеевича Пушкина»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Тип проекта: познавательно-творческий, краткосрочный: 1 неделя</a:t>
            </a: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проекта: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Старший дошкольный возраст — это период активного развития всех сторон речи. Язык пушкинских сказок, мелодичный, певучий и выразительный, является идеальной основой для обогащения словарного запаса, развития связной речи и фонематического слуха. Кроме того, яркие образы и волшебные сюжеты стимулируют детское творчество: дети начинают сами придумывать истории, рисовать, драматизировать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Речь многих детей в старшей группе недостаточно богата эпитетами и образными выражениями. Им трудно пересказывать тексты, выражать свои эмоции от прочитанного. Сказки Пушкина, которые они слышали, часто остаются для них лишь набором событий, а их красота и поэтичность остаются незамеченными. Как помочь детям не просто услышать, но и прочувствовать красоту пушкинского слова, понять волшебство его сказок и научиться отражать свои впечатления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творчестве?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1821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76463"/>
            <a:ext cx="12192000" cy="6994358"/>
          </a:xfrm>
        </p:spPr>
        <p:txBody>
          <a:bodyPr>
            <a:normAutofit fontScale="92500" lnSpcReduction="20000"/>
          </a:bodyPr>
          <a:lstStyle/>
          <a:p>
            <a:pPr indent="0" algn="just">
              <a:buNone/>
            </a:pPr>
            <a:r>
              <a:rPr lang="ru-RU" b="1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</a:t>
            </a:r>
            <a:r>
              <a:rPr lang="ru-RU" b="1" dirty="0" smtClean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</a:t>
            </a:r>
            <a:endParaRPr lang="ru-RU" dirty="0" smtClean="0">
              <a:solidFill>
                <a:srgbClr val="0F111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algn="just">
              <a:buNone/>
            </a:pPr>
            <a:r>
              <a:rPr lang="ru-RU" dirty="0" smtClean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условий для развития речи детей старшего дошкольного возраста и обогащения их словарного запаса через знакомство с художественным миром сказок А.С. Пушкина и интеграцию различных видов детской деятельности</a:t>
            </a:r>
            <a:r>
              <a:rPr lang="ru-RU" dirty="0" smtClean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0" algn="just">
              <a:buNone/>
            </a:pPr>
            <a:endParaRPr lang="ru-RU" dirty="0">
              <a:solidFill>
                <a:srgbClr val="0F111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algn="just">
              <a:buNone/>
            </a:pPr>
            <a:r>
              <a:rPr lang="ru-RU" b="1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проекта</a:t>
            </a:r>
            <a:endParaRPr lang="ru-RU" dirty="0">
              <a:solidFill>
                <a:srgbClr val="0F111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28600" algn="just">
              <a:buFont typeface="+mj-lt"/>
              <a:buAutoNum type="arabicPeriod"/>
            </a:pPr>
            <a:r>
              <a:rPr lang="ru-RU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Познакомить детей с произведениями А.С. Пушкина («Сказка о рыбаке и рыбке», «Сказка о царе </a:t>
            </a:r>
            <a:r>
              <a:rPr lang="ru-RU" dirty="0" err="1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Салтане</a:t>
            </a:r>
            <a:r>
              <a:rPr lang="ru-RU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«Сказка о мертвой царевне»), вызвать интерес к их сюжетам и героям.</a:t>
            </a:r>
          </a:p>
          <a:p>
            <a:pPr indent="228600" algn="just">
              <a:buFont typeface="+mj-lt"/>
              <a:buAutoNum type="arabicPeriod"/>
            </a:pPr>
            <a:r>
              <a:rPr lang="ru-RU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Обогащать словарный запас детей устаревшими и образными выражениями из сказок Пушкина (например: </a:t>
            </a:r>
            <a:r>
              <a:rPr lang="ru-RU" i="1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светлица, терем, пряжа, молвить, чернавка</a:t>
            </a:r>
            <a:r>
              <a:rPr lang="ru-RU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учить понимать их значение.</a:t>
            </a:r>
          </a:p>
          <a:p>
            <a:pPr indent="228600" algn="just">
              <a:buFont typeface="+mj-lt"/>
              <a:buAutoNum type="arabicPeriod"/>
            </a:pPr>
            <a:r>
              <a:rPr lang="ru-RU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 связную речь, умение пересказывать небольшие отрывки, выразительно рассказывать знакомые стихотворные строки, используя интонационную выразительность.</a:t>
            </a:r>
          </a:p>
          <a:p>
            <a:pPr indent="228600" algn="just">
              <a:buFont typeface="+mj-lt"/>
              <a:buAutoNum type="arabicPeriod"/>
            </a:pPr>
            <a:r>
              <a:rPr lang="ru-RU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 умение отражать свои впечатления от прочитанного в речевой и продуктивной деятельности (рисовании, лепке, драматизации), побуждать к речевому творчеству.</a:t>
            </a:r>
          </a:p>
          <a:p>
            <a:pPr indent="228600" algn="just">
              <a:buFont typeface="+mj-lt"/>
              <a:buAutoNum type="arabicPeriod"/>
            </a:pPr>
            <a:r>
              <a:rPr lang="ru-RU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 любовь к художественному слову, чуткость к поэтическому языку, желание слушать и воспринимать литературные произведения.</a:t>
            </a:r>
          </a:p>
          <a:p>
            <a:pPr marL="0" indent="22860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6470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98418222"/>
              </p:ext>
            </p:extLst>
          </p:nvPr>
        </p:nvGraphicFramePr>
        <p:xfrm>
          <a:off x="368969" y="753979"/>
          <a:ext cx="11598441" cy="5612201"/>
        </p:xfrm>
        <a:graphic>
          <a:graphicData uri="http://schemas.openxmlformats.org/drawingml/2006/table">
            <a:tbl>
              <a:tblPr/>
              <a:tblGrid>
                <a:gridCol w="3866147">
                  <a:extLst>
                    <a:ext uri="{9D8B030D-6E8A-4147-A177-3AD203B41FA5}">
                      <a16:colId xmlns:a16="http://schemas.microsoft.com/office/drawing/2014/main" val="2622816531"/>
                    </a:ext>
                  </a:extLst>
                </a:gridCol>
                <a:gridCol w="3866147">
                  <a:extLst>
                    <a:ext uri="{9D8B030D-6E8A-4147-A177-3AD203B41FA5}">
                      <a16:colId xmlns:a16="http://schemas.microsoft.com/office/drawing/2014/main" val="2316768099"/>
                    </a:ext>
                  </a:extLst>
                </a:gridCol>
                <a:gridCol w="3866147">
                  <a:extLst>
                    <a:ext uri="{9D8B030D-6E8A-4147-A177-3AD203B41FA5}">
                      <a16:colId xmlns:a16="http://schemas.microsoft.com/office/drawing/2014/main" val="2899672976"/>
                    </a:ext>
                  </a:extLst>
                </a:gridCol>
              </a:tblGrid>
              <a:tr h="601156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Что </a:t>
                      </a: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мы уже знаем о сказках Пушкина?</a:t>
                      </a:r>
                    </a:p>
                  </a:txBody>
                  <a:tcPr marL="42452" marR="70753" marT="44221" marB="4422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A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Что мы хотим узнать?</a:t>
                      </a:r>
                    </a:p>
                  </a:txBody>
                  <a:tcPr marL="70753" marR="70753" marT="44221" marB="4422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A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Где мы это узнаем?</a:t>
                      </a:r>
                    </a:p>
                  </a:txBody>
                  <a:tcPr marL="70753" marR="70753" marT="44221" marB="4422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A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7934951"/>
                  </a:ext>
                </a:extLst>
              </a:tr>
              <a:tr h="869313">
                <a:tc>
                  <a:txBody>
                    <a:bodyPr/>
                    <a:lstStyle/>
                    <a:p>
                      <a:pPr algn="ctr"/>
                      <a:r>
                        <a:rPr lang="ru-RU" sz="2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Александр Сергеевич Пушкин писал стихи и сказки.</a:t>
                      </a:r>
                    </a:p>
                  </a:txBody>
                  <a:tcPr marL="42452" marR="70753" marT="44221" marB="4422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A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Какие сказки написал Пушкин? Сколько их всего?</a:t>
                      </a:r>
                    </a:p>
                  </a:txBody>
                  <a:tcPr marL="70753" marR="70753" marT="44221" marB="4422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A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Спросим у воспитателя, посмотрим в </a:t>
                      </a:r>
                      <a:r>
                        <a:rPr lang="ru-RU" sz="24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книгах</a:t>
                      </a:r>
                      <a:endParaRPr lang="ru-RU" sz="2400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753" marR="42452" marT="44221" marB="4422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A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4813252"/>
                  </a:ext>
                </a:extLst>
              </a:tr>
              <a:tr h="1137470">
                <a:tc>
                  <a:txBody>
                    <a:bodyPr/>
                    <a:lstStyle/>
                    <a:p>
                      <a:pPr algn="ctr"/>
                      <a:r>
                        <a:rPr lang="ru-RU" sz="2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Есть сказка о рыбаке и рыбке.</a:t>
                      </a:r>
                    </a:p>
                  </a:txBody>
                  <a:tcPr marL="42452" marR="70753" marT="44221" marB="4422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A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Почему рыбка золотая? Что она умела делать?</a:t>
                      </a:r>
                    </a:p>
                  </a:txBody>
                  <a:tcPr marL="70753" marR="70753" marT="44221" marB="4422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A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Прочитаем сказку, рассмотрим иллюстрации, посмотрим мультфильм.</a:t>
                      </a:r>
                    </a:p>
                  </a:txBody>
                  <a:tcPr marL="70753" marR="42452" marT="44221" marB="4422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A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798872"/>
                  </a:ext>
                </a:extLst>
              </a:tr>
              <a:tr h="869313">
                <a:tc>
                  <a:txBody>
                    <a:bodyPr/>
                    <a:lstStyle/>
                    <a:p>
                      <a:pPr algn="ctr"/>
                      <a:r>
                        <a:rPr lang="ru-RU" sz="2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сказках есть цари, царевичи, богатыри.</a:t>
                      </a:r>
                    </a:p>
                  </a:txBody>
                  <a:tcPr marL="42452" marR="70753" marT="44221" marB="4422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A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Кто такие богатыри? Какие они были?</a:t>
                      </a:r>
                    </a:p>
                  </a:txBody>
                  <a:tcPr marL="70753" marR="70753" marT="44221" marB="4422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A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Узнаем из книг и </a:t>
                      </a:r>
                      <a:r>
                        <a:rPr lang="ru-RU" sz="24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энциклопедий</a:t>
                      </a:r>
                      <a:endParaRPr lang="ru-RU" sz="2400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753" marR="42452" marT="44221" marB="4422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A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354250"/>
                  </a:ext>
                </a:extLst>
              </a:tr>
              <a:tr h="1405627"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сказках Пушкина много непонятных слов.</a:t>
                      </a:r>
                    </a:p>
                  </a:txBody>
                  <a:tcPr marL="42452" marR="70753" marT="44221" marB="4422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A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Что означают слова «светлица», «лукоморье», «неведомые дорожки», «чешуя золотая»?</a:t>
                      </a:r>
                    </a:p>
                  </a:txBody>
                  <a:tcPr marL="70753" marR="70753" marT="44221" marB="4422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A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Спросим у родителей, поищем в интернете, сделаем словарик.</a:t>
                      </a:r>
                    </a:p>
                  </a:txBody>
                  <a:tcPr marL="70753" marR="42452" marT="44221" marB="4422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A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28868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4232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83993" y="365125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Проявление детьми интереса к говорящей стене оформленной по теме проекта</a:t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с биографией А. С. Пушкина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2667" r="750" b="14613"/>
          <a:stretch/>
        </p:blipFill>
        <p:spPr>
          <a:xfrm>
            <a:off x="2134965" y="1690688"/>
            <a:ext cx="3718397" cy="4929628"/>
          </a:xfrm>
          <a:prstGeom prst="rect">
            <a:avLst/>
          </a:prstGeom>
          <a:ln w="76200">
            <a:solidFill>
              <a:schemeClr val="bg1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1793" y="1690688"/>
            <a:ext cx="3694335" cy="4929628"/>
          </a:xfrm>
          <a:prstGeom prst="rect">
            <a:avLst/>
          </a:prstGeom>
          <a:ln w="762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408943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Беседа «Устаревшие слова из сказок А. С. Пушкина»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95692" y="1825625"/>
            <a:ext cx="3260955" cy="4351338"/>
          </a:xfrm>
          <a:prstGeom prst="rect">
            <a:avLst/>
          </a:prstGeom>
          <a:ln w="76200">
            <a:solidFill>
              <a:schemeClr val="bg1"/>
            </a:solidFill>
          </a:ln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465522" y="1825625"/>
            <a:ext cx="3260955" cy="4351338"/>
          </a:xfrm>
          <a:prstGeom prst="rect">
            <a:avLst/>
          </a:prstGeom>
          <a:ln w="76200">
            <a:solidFill>
              <a:schemeClr val="bg1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35352" y="1825625"/>
            <a:ext cx="3260955" cy="4351338"/>
          </a:xfrm>
          <a:prstGeom prst="rect">
            <a:avLst/>
          </a:prstGeom>
          <a:ln w="762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656360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9788" y="525546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Пособие созданное педагогом 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Игровое поле по сказкам А. С. Пушкина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Дидактическая игра «Узоры Лукоморья»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083893" y="2505075"/>
            <a:ext cx="4669576" cy="3684588"/>
          </a:xfrm>
          <a:prstGeom prst="rect">
            <a:avLst/>
          </a:prstGeom>
          <a:ln w="76200">
            <a:solidFill>
              <a:schemeClr val="bg1"/>
            </a:solidFill>
          </a:ln>
        </p:spPr>
      </p:pic>
      <p:pic>
        <p:nvPicPr>
          <p:cNvPr id="10" name="Объект 9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497053" y="2505075"/>
            <a:ext cx="4858335" cy="3684588"/>
          </a:xfrm>
          <a:prstGeom prst="rect">
            <a:avLst/>
          </a:prstGeom>
          <a:ln w="762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841889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479152" y="2329582"/>
            <a:ext cx="3260955" cy="4224265"/>
          </a:xfrm>
          <a:prstGeom prst="rect">
            <a:avLst/>
          </a:prstGeom>
          <a:ln w="76200">
            <a:solidFill>
              <a:schemeClr val="bg1"/>
            </a:solidFill>
          </a:ln>
        </p:spPr>
      </p:pic>
      <p:pic>
        <p:nvPicPr>
          <p:cNvPr id="5122" name="Picture 2" descr="https://sun9-44.userapi.com/s/v1/ig2/2UPTKhYGqif6kMzVJ7D_xlUSF-IEx2szZAUsaohmqnIzjAWO5Jx5gl9NDkJkLqlGbauX6tz_nd2bpRZYLfvW7BdL.jpg?quality=95&amp;as=32x43,48x64,72x96,108x144,160x213,240x320,360x480,480x640,540x720,640x854,720x960,1080x1441,1280x1708,1440x1921,1919x2560&amp;from=bu&amp;cs=1280x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3772" y="2329581"/>
            <a:ext cx="3197078" cy="4224265"/>
          </a:xfrm>
          <a:prstGeom prst="rect">
            <a:avLst/>
          </a:prstGeom>
          <a:noFill/>
          <a:ln w="762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746" y="2329582"/>
            <a:ext cx="3165725" cy="4224265"/>
          </a:xfrm>
          <a:prstGeom prst="rect">
            <a:avLst/>
          </a:prstGeom>
          <a:ln w="76200">
            <a:solidFill>
              <a:schemeClr val="bg1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1712794" y="546605"/>
            <a:ext cx="87190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детьми дидактических игр по теме проекта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3785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Аппликация «Любимые герои сказок А. С. Пушкина»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003238" y="1825625"/>
            <a:ext cx="3260955" cy="4351338"/>
          </a:xfrm>
          <a:prstGeom prst="rect">
            <a:avLst/>
          </a:prstGeom>
          <a:ln w="76200">
            <a:solidFill>
              <a:schemeClr val="bg1"/>
            </a:solidFill>
          </a:ln>
        </p:spPr>
      </p:pic>
      <p:pic>
        <p:nvPicPr>
          <p:cNvPr id="4098" name="Picture 2" descr="https://sun9-85.userapi.com/s/v1/ig2/Rqfnsc7buB_xRA-rEAzLb6aAS7H1U7jXboeOFAToresINTuuhl_ykQ11dCwTtzjdzK59_4ghzLqnBK2dweCf42sI.jpg?quality=95&amp;as=32x43,48x64,72x96,108x144,160x213,240x320,360x480,480x640,540x720,640x854,720x960,1080x1441,1280x1708,1440x1921,1919x2560&amp;from=bu&amp;cs=1280x0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1454" y="1825625"/>
            <a:ext cx="3260955" cy="4351338"/>
          </a:xfrm>
          <a:prstGeom prst="rect">
            <a:avLst/>
          </a:prstGeom>
          <a:noFill/>
          <a:ln w="762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0748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" id="{C7A9AECE-F030-4432-A64D-F6391E18D900}" vid="{61D9ECB9-2463-4F49-A4E9-BA0D1FC2B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76</TotalTime>
  <Words>716</Words>
  <Application>Microsoft Office PowerPoint</Application>
  <PresentationFormat>Широкоэкранный</PresentationFormat>
  <Paragraphs>48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Тема1</vt:lpstr>
      <vt:lpstr>Проект  «Мир сказок Александра Сергеевича Пушкина»</vt:lpstr>
      <vt:lpstr>Презентация PowerPoint</vt:lpstr>
      <vt:lpstr>Презентация PowerPoint</vt:lpstr>
      <vt:lpstr>Презентация PowerPoint</vt:lpstr>
      <vt:lpstr>Проявление детьми интереса к говорящей стене оформленной по теме проекта Знакомство с биографией А. С. Пушкина  </vt:lpstr>
      <vt:lpstr>Беседа «Устаревшие слова из сказок А. С. Пушкина»</vt:lpstr>
      <vt:lpstr>Пособие созданное педагогом  Игровое поле по сказкам А. С. Пушкина Дидактическая игра «Узоры Лукоморья»</vt:lpstr>
      <vt:lpstr>Презентация PowerPoint</vt:lpstr>
      <vt:lpstr>Аппликация «Любимые герои сказок А. С. Пушкина»</vt:lpstr>
      <vt:lpstr>ИКТ  Просмотр сказок А. С. Пушкина:  «Сказка о рыбаке и рыбке» «Сказка о мертвой царевне и семи богатырях»</vt:lpstr>
      <vt:lpstr>Создание коллективной работы  «Сказочный вернисаж»</vt:lpstr>
      <vt:lpstr>Выставка «Мир сказок А. С. Пушкина»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STEPAN</dc:creator>
  <cp:lastModifiedBy>STEPAN</cp:lastModifiedBy>
  <cp:revision>9</cp:revision>
  <dcterms:created xsi:type="dcterms:W3CDTF">2026-02-17T09:23:17Z</dcterms:created>
  <dcterms:modified xsi:type="dcterms:W3CDTF">2026-02-20T08:51:11Z</dcterms:modified>
</cp:coreProperties>
</file>